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52"/>
  </p:notesMasterIdLst>
  <p:sldIdLst>
    <p:sldId id="256" r:id="rId2"/>
    <p:sldId id="258" r:id="rId3"/>
    <p:sldId id="261" r:id="rId4"/>
    <p:sldId id="485" r:id="rId5"/>
    <p:sldId id="486" r:id="rId6"/>
    <p:sldId id="484" r:id="rId7"/>
    <p:sldId id="257" r:id="rId8"/>
    <p:sldId id="459" r:id="rId9"/>
    <p:sldId id="462" r:id="rId10"/>
    <p:sldId id="463" r:id="rId11"/>
    <p:sldId id="464" r:id="rId12"/>
    <p:sldId id="260" r:id="rId13"/>
    <p:sldId id="466" r:id="rId14"/>
    <p:sldId id="461" r:id="rId15"/>
    <p:sldId id="460" r:id="rId16"/>
    <p:sldId id="468" r:id="rId17"/>
    <p:sldId id="469" r:id="rId18"/>
    <p:sldId id="470" r:id="rId19"/>
    <p:sldId id="467" r:id="rId20"/>
    <p:sldId id="471" r:id="rId21"/>
    <p:sldId id="472" r:id="rId22"/>
    <p:sldId id="419" r:id="rId23"/>
    <p:sldId id="474" r:id="rId24"/>
    <p:sldId id="475" r:id="rId25"/>
    <p:sldId id="476" r:id="rId26"/>
    <p:sldId id="477" r:id="rId27"/>
    <p:sldId id="414" r:id="rId28"/>
    <p:sldId id="415" r:id="rId29"/>
    <p:sldId id="478" r:id="rId30"/>
    <p:sldId id="436" r:id="rId31"/>
    <p:sldId id="431" r:id="rId32"/>
    <p:sldId id="433" r:id="rId33"/>
    <p:sldId id="432" r:id="rId34"/>
    <p:sldId id="435" r:id="rId35"/>
    <p:sldId id="479" r:id="rId36"/>
    <p:sldId id="480" r:id="rId37"/>
    <p:sldId id="411" r:id="rId38"/>
    <p:sldId id="412" r:id="rId39"/>
    <p:sldId id="446" r:id="rId40"/>
    <p:sldId id="454" r:id="rId41"/>
    <p:sldId id="447" r:id="rId42"/>
    <p:sldId id="481" r:id="rId43"/>
    <p:sldId id="448" r:id="rId44"/>
    <p:sldId id="483" r:id="rId45"/>
    <p:sldId id="482" r:id="rId46"/>
    <p:sldId id="418" r:id="rId47"/>
    <p:sldId id="487" r:id="rId48"/>
    <p:sldId id="451" r:id="rId49"/>
    <p:sldId id="473" r:id="rId50"/>
    <p:sldId id="259" r:id="rId51"/>
  </p:sldIdLst>
  <p:sldSz cx="13011150" cy="7315200"/>
  <p:notesSz cx="6858000" cy="9144000"/>
  <p:embeddedFontLst>
    <p:embeddedFont>
      <p:font typeface="Georgia" panose="02040502050405020303" pitchFamily="18" charset="0"/>
      <p:regular r:id="rId53"/>
      <p:bold r:id="rId54"/>
      <p:italic r:id="rId55"/>
      <p:boldItalic r:id="rId56"/>
    </p:embeddedFont>
    <p:embeddedFont>
      <p:font typeface="Montserrat" pitchFamily="2" charset="77"/>
      <p:regular r:id="rId57"/>
      <p:bold r:id="rId58"/>
      <p:italic r:id="rId59"/>
      <p:boldItalic r:id="rId60"/>
    </p:embeddedFont>
    <p:embeddedFont>
      <p:font typeface="Open Sans" panose="020B060603050402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847"/>
    <a:srgbClr val="1B5F2D"/>
    <a:srgbClr val="9AD460"/>
    <a:srgbClr val="ACEC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9" autoAdjust="0"/>
    <p:restoredTop sz="94690"/>
  </p:normalViewPr>
  <p:slideViewPr>
    <p:cSldViewPr snapToGrid="0">
      <p:cViewPr>
        <p:scale>
          <a:sx n="100" d="100"/>
          <a:sy n="100" d="100"/>
        </p:scale>
        <p:origin x="864" y="1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46B847"/>
            </a:solidFill>
            <a:ln>
              <a:solidFill>
                <a:schemeClr val="tx1"/>
              </a:solidFill>
            </a:ln>
            <a:effectLst/>
          </c:spPr>
          <c:invertIfNegative val="0"/>
          <c:dLbls>
            <c:dLbl>
              <c:idx val="0"/>
              <c:tx>
                <c:rich>
                  <a:bodyPr/>
                  <a:lstStyle/>
                  <a:p>
                    <a:fld id="{A5A8C4D5-C19E-F242-A852-269EE1A9B5FA}" type="VALUE">
                      <a:rPr lang="en-US" sz="105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669-AA4E-ADE3-D59E303CAA44}"/>
                </c:ext>
              </c:extLst>
            </c:dLbl>
            <c:dLbl>
              <c:idx val="1"/>
              <c:tx>
                <c:rich>
                  <a:bodyPr/>
                  <a:lstStyle/>
                  <a:p>
                    <a:fld id="{2A2959BA-6821-5A43-8C7D-DC81B08F319E}" type="VALUE">
                      <a:rPr lang="en-US" sz="105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669-AA4E-ADE3-D59E303CAA44}"/>
                </c:ext>
              </c:extLst>
            </c:dLbl>
            <c:dLbl>
              <c:idx val="2"/>
              <c:tx>
                <c:rich>
                  <a:bodyPr/>
                  <a:lstStyle/>
                  <a:p>
                    <a:fld id="{64D58337-F936-C346-8CBF-8EB955B7E306}" type="VALUE">
                      <a:rPr lang="en-US" sz="105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669-AA4E-ADE3-D59E303CAA44}"/>
                </c:ext>
              </c:extLst>
            </c:dLbl>
            <c:dLbl>
              <c:idx val="3"/>
              <c:tx>
                <c:rich>
                  <a:bodyPr/>
                  <a:lstStyle/>
                  <a:p>
                    <a:fld id="{4A39CF5C-9F0D-0044-B59C-971850B22B11}" type="VALUE">
                      <a:rPr lang="en-US" sz="11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669-AA4E-ADE3-D59E303CAA44}"/>
                </c:ext>
              </c:extLst>
            </c:dLbl>
            <c:dLbl>
              <c:idx val="4"/>
              <c:tx>
                <c:rich>
                  <a:bodyPr/>
                  <a:lstStyle/>
                  <a:p>
                    <a:fld id="{152B372B-F1F8-3C4E-BEE2-A487A70A8B48}" type="VALUE">
                      <a:rPr lang="en-US" sz="11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669-AA4E-ADE3-D59E303CAA44}"/>
                </c:ext>
              </c:extLst>
            </c:dLbl>
            <c:dLbl>
              <c:idx val="5"/>
              <c:tx>
                <c:rich>
                  <a:bodyPr/>
                  <a:lstStyle/>
                  <a:p>
                    <a:fld id="{95E88F5F-C595-B44D-A135-26D412765630}" type="VALUE">
                      <a:rPr lang="en-US" sz="11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669-AA4E-ADE3-D59E303CAA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Indiana</c:v>
                </c:pt>
                <c:pt idx="1">
                  <c:v>Massachussetts</c:v>
                </c:pt>
                <c:pt idx="2">
                  <c:v>Michigan</c:v>
                </c:pt>
                <c:pt idx="3">
                  <c:v>Pennslyvania</c:v>
                </c:pt>
                <c:pt idx="4">
                  <c:v>Texas</c:v>
                </c:pt>
                <c:pt idx="5">
                  <c:v>Virginia</c:v>
                </c:pt>
              </c:strCache>
            </c:strRef>
          </c:cat>
          <c:val>
            <c:numRef>
              <c:f>Sheet1!$B$2:$B$7</c:f>
              <c:numCache>
                <c:formatCode>0%</c:formatCode>
                <c:ptCount val="6"/>
                <c:pt idx="0">
                  <c:v>0.56999999999999995</c:v>
                </c:pt>
                <c:pt idx="1">
                  <c:v>0.45</c:v>
                </c:pt>
                <c:pt idx="2">
                  <c:v>0.38</c:v>
                </c:pt>
                <c:pt idx="3">
                  <c:v>0.37</c:v>
                </c:pt>
                <c:pt idx="4">
                  <c:v>0.93</c:v>
                </c:pt>
                <c:pt idx="5">
                  <c:v>0.49</c:v>
                </c:pt>
              </c:numCache>
            </c:numRef>
          </c:val>
          <c:extLst>
            <c:ext xmlns:c16="http://schemas.microsoft.com/office/drawing/2014/chart" uri="{C3380CC4-5D6E-409C-BE32-E72D297353CC}">
              <c16:uniqueId val="{00000000-54CA-9E40-B747-6579238F8C40}"/>
            </c:ext>
          </c:extLst>
        </c:ser>
        <c:dLbls>
          <c:dLblPos val="outEnd"/>
          <c:showLegendKey val="0"/>
          <c:showVal val="1"/>
          <c:showCatName val="0"/>
          <c:showSerName val="0"/>
          <c:showPercent val="0"/>
          <c:showBubbleSize val="0"/>
        </c:dLbls>
        <c:gapWidth val="219"/>
        <c:axId val="16802015"/>
        <c:axId val="17677167"/>
      </c:barChart>
      <c:catAx>
        <c:axId val="16802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7677167"/>
        <c:crosses val="autoZero"/>
        <c:auto val="1"/>
        <c:lblAlgn val="ctr"/>
        <c:lblOffset val="100"/>
        <c:noMultiLvlLbl val="0"/>
      </c:catAx>
      <c:valAx>
        <c:axId val="1767716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68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Almost never or never request waivers </c:v>
                </c:pt>
              </c:strCache>
            </c:strRef>
          </c:tx>
          <c:spPr>
            <a:solidFill>
              <a:srgbClr val="46B847"/>
            </a:solidFill>
            <a:ln>
              <a:solidFill>
                <a:schemeClr val="tx1"/>
              </a:solid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Indiana </c:v>
                </c:pt>
                <c:pt idx="1">
                  <c:v>Massachussetts</c:v>
                </c:pt>
                <c:pt idx="2">
                  <c:v>Michigan</c:v>
                </c:pt>
                <c:pt idx="3">
                  <c:v>Pennslyvania</c:v>
                </c:pt>
                <c:pt idx="4">
                  <c:v>Texas</c:v>
                </c:pt>
                <c:pt idx="5">
                  <c:v>Virginia</c:v>
                </c:pt>
              </c:strCache>
            </c:strRef>
          </c:cat>
          <c:val>
            <c:numRef>
              <c:f>Sheet1!$B$2:$B$7</c:f>
              <c:numCache>
                <c:formatCode>0%</c:formatCode>
                <c:ptCount val="6"/>
                <c:pt idx="0">
                  <c:v>0.59</c:v>
                </c:pt>
                <c:pt idx="1">
                  <c:v>0.55000000000000004</c:v>
                </c:pt>
                <c:pt idx="2">
                  <c:v>0.74</c:v>
                </c:pt>
                <c:pt idx="3">
                  <c:v>0.65</c:v>
                </c:pt>
                <c:pt idx="4">
                  <c:v>0.82</c:v>
                </c:pt>
                <c:pt idx="5">
                  <c:v>0.69</c:v>
                </c:pt>
              </c:numCache>
            </c:numRef>
          </c:val>
          <c:extLst>
            <c:ext xmlns:c16="http://schemas.microsoft.com/office/drawing/2014/chart" uri="{C3380CC4-5D6E-409C-BE32-E72D297353CC}">
              <c16:uniqueId val="{00000000-5289-5642-B894-C18C7F241FE4}"/>
            </c:ext>
          </c:extLst>
        </c:ser>
        <c:dLbls>
          <c:dLblPos val="outEnd"/>
          <c:showLegendKey val="0"/>
          <c:showVal val="1"/>
          <c:showCatName val="0"/>
          <c:showSerName val="0"/>
          <c:showPercent val="0"/>
          <c:showBubbleSize val="0"/>
        </c:dLbls>
        <c:gapWidth val="100"/>
        <c:overlap val="-24"/>
        <c:axId val="23827583"/>
        <c:axId val="2142916512"/>
      </c:barChart>
      <c:catAx>
        <c:axId val="238275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42916512"/>
        <c:crosses val="autoZero"/>
        <c:auto val="1"/>
        <c:lblAlgn val="ctr"/>
        <c:lblOffset val="100"/>
        <c:noMultiLvlLbl val="0"/>
      </c:catAx>
      <c:valAx>
        <c:axId val="214291651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827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B417B-02D9-4914-AD63-BF1E6F14AFA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68DE789-2BF1-4DF8-93C8-58F0C0A6598B}">
      <dgm:prSet/>
      <dgm:spPr/>
      <dgm:t>
        <a:bodyPr/>
        <a:lstStyle/>
        <a:p>
          <a:pPr>
            <a:defRPr cap="all"/>
          </a:pPr>
          <a:r>
            <a:rPr lang="en-US" b="1" i="0" cap="none" dirty="0">
              <a:latin typeface="Montserrat" pitchFamily="2" charset="77"/>
            </a:rPr>
            <a:t>Research</a:t>
          </a:r>
          <a:endParaRPr lang="en-US" cap="none" dirty="0">
            <a:latin typeface="Montserrat" pitchFamily="2" charset="77"/>
          </a:endParaRPr>
        </a:p>
      </dgm:t>
    </dgm:pt>
    <dgm:pt modelId="{A986F5EC-72C4-43DD-A863-72E2E54DCB3A}" type="parTrans" cxnId="{091BBB04-35EB-4A0D-94F4-FEC9E8732767}">
      <dgm:prSet/>
      <dgm:spPr/>
      <dgm:t>
        <a:bodyPr/>
        <a:lstStyle/>
        <a:p>
          <a:endParaRPr lang="en-US"/>
        </a:p>
      </dgm:t>
    </dgm:pt>
    <dgm:pt modelId="{A981651C-9D74-442C-859C-A38DE65605BD}" type="sibTrans" cxnId="{091BBB04-35EB-4A0D-94F4-FEC9E8732767}">
      <dgm:prSet/>
      <dgm:spPr/>
      <dgm:t>
        <a:bodyPr/>
        <a:lstStyle/>
        <a:p>
          <a:endParaRPr lang="en-US"/>
        </a:p>
      </dgm:t>
    </dgm:pt>
    <dgm:pt modelId="{A86F7C11-48AA-44B9-95ED-EB9F7C16520E}">
      <dgm:prSet/>
      <dgm:spPr/>
      <dgm:t>
        <a:bodyPr/>
        <a:lstStyle/>
        <a:p>
          <a:pPr>
            <a:defRPr cap="all"/>
          </a:pPr>
          <a:r>
            <a:rPr lang="en-US" b="1" i="0" cap="none" dirty="0">
              <a:latin typeface="Montserrat" pitchFamily="2" charset="77"/>
            </a:rPr>
            <a:t>Education</a:t>
          </a:r>
          <a:endParaRPr lang="en-US" cap="none" dirty="0">
            <a:latin typeface="Montserrat" pitchFamily="2" charset="77"/>
          </a:endParaRPr>
        </a:p>
      </dgm:t>
    </dgm:pt>
    <dgm:pt modelId="{6E079C6D-6003-4FC7-BB64-915022A8F783}" type="parTrans" cxnId="{253F848E-0C1F-4D56-B7AF-C73B01A85190}">
      <dgm:prSet/>
      <dgm:spPr/>
      <dgm:t>
        <a:bodyPr/>
        <a:lstStyle/>
        <a:p>
          <a:endParaRPr lang="en-US"/>
        </a:p>
      </dgm:t>
    </dgm:pt>
    <dgm:pt modelId="{3BF4E604-EB76-4A03-ADDE-8F5A8BE134FB}" type="sibTrans" cxnId="{253F848E-0C1F-4D56-B7AF-C73B01A85190}">
      <dgm:prSet/>
      <dgm:spPr/>
      <dgm:t>
        <a:bodyPr/>
        <a:lstStyle/>
        <a:p>
          <a:endParaRPr lang="en-US"/>
        </a:p>
      </dgm:t>
    </dgm:pt>
    <dgm:pt modelId="{5467FFCD-BD9A-4C64-B5F7-5793412A8906}">
      <dgm:prSet/>
      <dgm:spPr/>
      <dgm:t>
        <a:bodyPr/>
        <a:lstStyle/>
        <a:p>
          <a:pPr>
            <a:defRPr cap="all"/>
          </a:pPr>
          <a:r>
            <a:rPr lang="en-US" b="1" i="0" cap="none" dirty="0">
              <a:latin typeface="Montserrat" pitchFamily="2" charset="77"/>
            </a:rPr>
            <a:t>Thought Leadership</a:t>
          </a:r>
          <a:endParaRPr lang="en-US" cap="none" dirty="0">
            <a:latin typeface="Montserrat" pitchFamily="2" charset="77"/>
          </a:endParaRPr>
        </a:p>
      </dgm:t>
    </dgm:pt>
    <dgm:pt modelId="{8D081640-D98B-4AA7-B475-5FFD04784D83}" type="parTrans" cxnId="{74647A66-8C75-41DD-B79D-5F84994C4AB3}">
      <dgm:prSet/>
      <dgm:spPr/>
      <dgm:t>
        <a:bodyPr/>
        <a:lstStyle/>
        <a:p>
          <a:endParaRPr lang="en-US"/>
        </a:p>
      </dgm:t>
    </dgm:pt>
    <dgm:pt modelId="{103DDA0F-B3A3-4F99-AD23-214963DB482A}" type="sibTrans" cxnId="{74647A66-8C75-41DD-B79D-5F84994C4AB3}">
      <dgm:prSet/>
      <dgm:spPr/>
      <dgm:t>
        <a:bodyPr/>
        <a:lstStyle/>
        <a:p>
          <a:endParaRPr lang="en-US"/>
        </a:p>
      </dgm:t>
    </dgm:pt>
    <dgm:pt modelId="{47E3D376-8BA3-44C9-9DD5-F0A8FE96AB58}">
      <dgm:prSet/>
      <dgm:spPr/>
      <dgm:t>
        <a:bodyPr/>
        <a:lstStyle/>
        <a:p>
          <a:pPr>
            <a:defRPr cap="all"/>
          </a:pPr>
          <a:r>
            <a:rPr lang="en-US" b="1" i="0" cap="none" dirty="0">
              <a:latin typeface="Montserrat" pitchFamily="2" charset="77"/>
            </a:rPr>
            <a:t>Reentry &amp; Safety</a:t>
          </a:r>
          <a:endParaRPr lang="en-US" cap="none" dirty="0">
            <a:latin typeface="Montserrat" pitchFamily="2" charset="77"/>
          </a:endParaRPr>
        </a:p>
      </dgm:t>
    </dgm:pt>
    <dgm:pt modelId="{7C2F9DCA-E115-4A4B-99A8-29BC870A8C7C}" type="parTrans" cxnId="{4D363D2D-AFA7-4913-9A3D-F0C403AD415B}">
      <dgm:prSet/>
      <dgm:spPr/>
      <dgm:t>
        <a:bodyPr/>
        <a:lstStyle/>
        <a:p>
          <a:endParaRPr lang="en-US"/>
        </a:p>
      </dgm:t>
    </dgm:pt>
    <dgm:pt modelId="{880D8826-40E5-4EBA-A8FE-A7620E6DE6E5}" type="sibTrans" cxnId="{4D363D2D-AFA7-4913-9A3D-F0C403AD415B}">
      <dgm:prSet/>
      <dgm:spPr/>
      <dgm:t>
        <a:bodyPr/>
        <a:lstStyle/>
        <a:p>
          <a:endParaRPr lang="en-US"/>
        </a:p>
      </dgm:t>
    </dgm:pt>
    <dgm:pt modelId="{4482C0A1-605F-4B26-8E0C-BC2CBAF5F14D}">
      <dgm:prSet/>
      <dgm:spPr/>
      <dgm:t>
        <a:bodyPr/>
        <a:lstStyle/>
        <a:p>
          <a:pPr>
            <a:defRPr cap="all"/>
          </a:pPr>
          <a:r>
            <a:rPr lang="en-US" b="1" i="0" cap="none" dirty="0">
              <a:latin typeface="Montserrat" pitchFamily="2" charset="77"/>
            </a:rPr>
            <a:t>Scholarships</a:t>
          </a:r>
          <a:br>
            <a:rPr lang="en-US" cap="none" dirty="0">
              <a:latin typeface="Montserrat" pitchFamily="2" charset="77"/>
            </a:rPr>
          </a:br>
          <a:endParaRPr lang="en-US" cap="none" dirty="0">
            <a:latin typeface="Montserrat" pitchFamily="2" charset="77"/>
          </a:endParaRPr>
        </a:p>
      </dgm:t>
    </dgm:pt>
    <dgm:pt modelId="{88DB2100-9B64-4EAC-B3C5-AAD822FBE01F}" type="parTrans" cxnId="{B3DFCABB-6672-44C4-A165-A27F4CE0A843}">
      <dgm:prSet/>
      <dgm:spPr/>
      <dgm:t>
        <a:bodyPr/>
        <a:lstStyle/>
        <a:p>
          <a:endParaRPr lang="en-US"/>
        </a:p>
      </dgm:t>
    </dgm:pt>
    <dgm:pt modelId="{AA98B390-CF78-4FC7-9562-B9D10E196D5C}" type="sibTrans" cxnId="{B3DFCABB-6672-44C4-A165-A27F4CE0A843}">
      <dgm:prSet/>
      <dgm:spPr/>
      <dgm:t>
        <a:bodyPr/>
        <a:lstStyle/>
        <a:p>
          <a:endParaRPr lang="en-US"/>
        </a:p>
      </dgm:t>
    </dgm:pt>
    <dgm:pt modelId="{2E19CA24-F419-43EC-90F3-ED81E576DD15}" type="pres">
      <dgm:prSet presAssocID="{CE5B417B-02D9-4914-AD63-BF1E6F14AFA9}" presName="root" presStyleCnt="0">
        <dgm:presLayoutVars>
          <dgm:dir/>
          <dgm:resizeHandles val="exact"/>
        </dgm:presLayoutVars>
      </dgm:prSet>
      <dgm:spPr/>
    </dgm:pt>
    <dgm:pt modelId="{E6E24D31-F7D5-4234-AC54-F8EC6E05DCA1}" type="pres">
      <dgm:prSet presAssocID="{A68DE789-2BF1-4DF8-93C8-58F0C0A6598B}" presName="compNode" presStyleCnt="0"/>
      <dgm:spPr/>
    </dgm:pt>
    <dgm:pt modelId="{7E7D8053-224F-4DB9-B2CB-0B017519876C}" type="pres">
      <dgm:prSet presAssocID="{A68DE789-2BF1-4DF8-93C8-58F0C0A6598B}" presName="iconBgRect" presStyleLbl="bgShp" presStyleIdx="0" presStyleCnt="5" custScaleX="124918" custScaleY="124918"/>
      <dgm:spPr>
        <a:prstGeom prst="ellipse">
          <a:avLst/>
        </a:prstGeom>
        <a:solidFill>
          <a:srgbClr val="1B5F2D"/>
        </a:solidFill>
      </dgm:spPr>
    </dgm:pt>
    <dgm:pt modelId="{D3264588-0F31-49A5-A112-4CFA50978979}" type="pres">
      <dgm:prSet presAssocID="{A68DE789-2BF1-4DF8-93C8-58F0C0A6598B}" presName="iconRect" presStyleLbl="node1" presStyleIdx="0" presStyleCnt="5" custScaleX="130629" custScaleY="1306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search"/>
        </a:ext>
      </dgm:extLst>
    </dgm:pt>
    <dgm:pt modelId="{EB5FACDF-AB49-4C6E-AAE0-DBBA73C02E39}" type="pres">
      <dgm:prSet presAssocID="{A68DE789-2BF1-4DF8-93C8-58F0C0A6598B}" presName="spaceRect" presStyleCnt="0"/>
      <dgm:spPr/>
    </dgm:pt>
    <dgm:pt modelId="{143F698B-CD29-4308-AAF4-AD44176E2725}" type="pres">
      <dgm:prSet presAssocID="{A68DE789-2BF1-4DF8-93C8-58F0C0A6598B}" presName="textRect" presStyleLbl="revTx" presStyleIdx="0" presStyleCnt="5" custLinFactNeighborX="-1193" custLinFactNeighborY="33514">
        <dgm:presLayoutVars>
          <dgm:chMax val="1"/>
          <dgm:chPref val="1"/>
        </dgm:presLayoutVars>
      </dgm:prSet>
      <dgm:spPr/>
    </dgm:pt>
    <dgm:pt modelId="{647F3134-2A06-495F-A275-8B87AD7547A0}" type="pres">
      <dgm:prSet presAssocID="{A981651C-9D74-442C-859C-A38DE65605BD}" presName="sibTrans" presStyleCnt="0"/>
      <dgm:spPr/>
    </dgm:pt>
    <dgm:pt modelId="{1FDD541B-4BB7-4C19-B150-E790A59E1BFA}" type="pres">
      <dgm:prSet presAssocID="{A86F7C11-48AA-44B9-95ED-EB9F7C16520E}" presName="compNode" presStyleCnt="0"/>
      <dgm:spPr/>
    </dgm:pt>
    <dgm:pt modelId="{B4EF915D-1AA0-4B9B-BF91-F9BE38D729C1}" type="pres">
      <dgm:prSet presAssocID="{A86F7C11-48AA-44B9-95ED-EB9F7C16520E}" presName="iconBgRect" presStyleLbl="bgShp" presStyleIdx="1" presStyleCnt="5" custScaleX="124918" custScaleY="124918"/>
      <dgm:spPr>
        <a:prstGeom prst="ellipse">
          <a:avLst/>
        </a:prstGeom>
      </dgm:spPr>
    </dgm:pt>
    <dgm:pt modelId="{3FC0D332-4EE9-4E8B-AE24-958B460BC615}" type="pres">
      <dgm:prSet presAssocID="{A86F7C11-48AA-44B9-95ED-EB9F7C16520E}" presName="iconRect" presStyleLbl="node1" presStyleIdx="1" presStyleCnt="5" custScaleX="130629" custScaleY="13062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8225F4B-CBE2-4879-A599-151F2EDC62AB}" type="pres">
      <dgm:prSet presAssocID="{A86F7C11-48AA-44B9-95ED-EB9F7C16520E}" presName="spaceRect" presStyleCnt="0"/>
      <dgm:spPr/>
    </dgm:pt>
    <dgm:pt modelId="{5AEE63B4-DFBC-44A0-B504-D5A828941DA8}" type="pres">
      <dgm:prSet presAssocID="{A86F7C11-48AA-44B9-95ED-EB9F7C16520E}" presName="textRect" presStyleLbl="revTx" presStyleIdx="1" presStyleCnt="5" custLinFactNeighborX="706" custLinFactNeighborY="33514">
        <dgm:presLayoutVars>
          <dgm:chMax val="1"/>
          <dgm:chPref val="1"/>
        </dgm:presLayoutVars>
      </dgm:prSet>
      <dgm:spPr/>
    </dgm:pt>
    <dgm:pt modelId="{057929BE-12D0-4FE1-8639-A95BB04E609F}" type="pres">
      <dgm:prSet presAssocID="{3BF4E604-EB76-4A03-ADDE-8F5A8BE134FB}" presName="sibTrans" presStyleCnt="0"/>
      <dgm:spPr/>
    </dgm:pt>
    <dgm:pt modelId="{ADF19822-5BFC-4A0D-9B2E-A97552E621E7}" type="pres">
      <dgm:prSet presAssocID="{5467FFCD-BD9A-4C64-B5F7-5793412A8906}" presName="compNode" presStyleCnt="0"/>
      <dgm:spPr/>
    </dgm:pt>
    <dgm:pt modelId="{3E64CA5F-DEE1-44D8-A3B4-DAA257C9BAC5}" type="pres">
      <dgm:prSet presAssocID="{5467FFCD-BD9A-4C64-B5F7-5793412A8906}" presName="iconBgRect" presStyleLbl="bgShp" presStyleIdx="2" presStyleCnt="5" custScaleX="124918" custScaleY="124918"/>
      <dgm:spPr>
        <a:prstGeom prst="ellipse">
          <a:avLst/>
        </a:prstGeom>
        <a:solidFill>
          <a:srgbClr val="46B847"/>
        </a:solidFill>
      </dgm:spPr>
    </dgm:pt>
    <dgm:pt modelId="{8224379C-630B-406D-9856-C7C50CB45623}" type="pres">
      <dgm:prSet presAssocID="{5467FFCD-BD9A-4C64-B5F7-5793412A8906}" presName="iconRect" presStyleLbl="node1" presStyleIdx="2" presStyleCnt="5" custScaleX="130629" custScaleY="13062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8D691DD-C8C8-45F2-94D7-55D21FCA5D8A}" type="pres">
      <dgm:prSet presAssocID="{5467FFCD-BD9A-4C64-B5F7-5793412A8906}" presName="spaceRect" presStyleCnt="0"/>
      <dgm:spPr/>
    </dgm:pt>
    <dgm:pt modelId="{AFC9B809-53E9-42CB-978F-DFFD46AB58FB}" type="pres">
      <dgm:prSet presAssocID="{5467FFCD-BD9A-4C64-B5F7-5793412A8906}" presName="textRect" presStyleLbl="revTx" presStyleIdx="2" presStyleCnt="5" custLinFactNeighborX="-1411" custLinFactNeighborY="33513">
        <dgm:presLayoutVars>
          <dgm:chMax val="1"/>
          <dgm:chPref val="1"/>
        </dgm:presLayoutVars>
      </dgm:prSet>
      <dgm:spPr/>
    </dgm:pt>
    <dgm:pt modelId="{2BDC8A8E-682E-4222-B8D0-DD3F35BB727D}" type="pres">
      <dgm:prSet presAssocID="{103DDA0F-B3A3-4F99-AD23-214963DB482A}" presName="sibTrans" presStyleCnt="0"/>
      <dgm:spPr/>
    </dgm:pt>
    <dgm:pt modelId="{211EB5E1-75FA-4AE0-AD64-4B37E4BB5199}" type="pres">
      <dgm:prSet presAssocID="{47E3D376-8BA3-44C9-9DD5-F0A8FE96AB58}" presName="compNode" presStyleCnt="0"/>
      <dgm:spPr/>
    </dgm:pt>
    <dgm:pt modelId="{FE1753E8-EFE2-47B5-A50B-4030E08DC063}" type="pres">
      <dgm:prSet presAssocID="{47E3D376-8BA3-44C9-9DD5-F0A8FE96AB58}" presName="iconBgRect" presStyleLbl="bgShp" presStyleIdx="3" presStyleCnt="5" custScaleX="124918" custScaleY="124918"/>
      <dgm:spPr>
        <a:prstGeom prst="ellipse">
          <a:avLst/>
        </a:prstGeom>
        <a:solidFill>
          <a:srgbClr val="92D050"/>
        </a:solidFill>
      </dgm:spPr>
    </dgm:pt>
    <dgm:pt modelId="{076F4C76-8A10-4F5E-AA3C-B62B50D4C795}" type="pres">
      <dgm:prSet presAssocID="{47E3D376-8BA3-44C9-9DD5-F0A8FE96AB58}" presName="iconRect" presStyleLbl="node1" presStyleIdx="3" presStyleCnt="5" custScaleX="130629" custScaleY="13062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eighborhood with solid fill"/>
        </a:ext>
      </dgm:extLst>
    </dgm:pt>
    <dgm:pt modelId="{DAD83833-536F-46A1-B735-8B275B942B5B}" type="pres">
      <dgm:prSet presAssocID="{47E3D376-8BA3-44C9-9DD5-F0A8FE96AB58}" presName="spaceRect" presStyleCnt="0"/>
      <dgm:spPr/>
    </dgm:pt>
    <dgm:pt modelId="{A4E66A96-D5C4-4258-B290-307EE05600BF}" type="pres">
      <dgm:prSet presAssocID="{47E3D376-8BA3-44C9-9DD5-F0A8FE96AB58}" presName="textRect" presStyleLbl="revTx" presStyleIdx="3" presStyleCnt="5" custLinFactNeighborX="706" custLinFactNeighborY="28222">
        <dgm:presLayoutVars>
          <dgm:chMax val="1"/>
          <dgm:chPref val="1"/>
        </dgm:presLayoutVars>
      </dgm:prSet>
      <dgm:spPr/>
    </dgm:pt>
    <dgm:pt modelId="{85B36041-E392-4F14-8D47-BE9BE248609B}" type="pres">
      <dgm:prSet presAssocID="{880D8826-40E5-4EBA-A8FE-A7620E6DE6E5}" presName="sibTrans" presStyleCnt="0"/>
      <dgm:spPr/>
    </dgm:pt>
    <dgm:pt modelId="{0BD72A95-3FD6-4013-A4C0-314CEE381FB7}" type="pres">
      <dgm:prSet presAssocID="{4482C0A1-605F-4B26-8E0C-BC2CBAF5F14D}" presName="compNode" presStyleCnt="0"/>
      <dgm:spPr/>
    </dgm:pt>
    <dgm:pt modelId="{6119E898-DAAC-402B-8EE8-B9CD72DBA82F}" type="pres">
      <dgm:prSet presAssocID="{4482C0A1-605F-4B26-8E0C-BC2CBAF5F14D}" presName="iconBgRect" presStyleLbl="bgShp" presStyleIdx="4" presStyleCnt="5" custScaleX="124918" custScaleY="124918"/>
      <dgm:spPr>
        <a:prstGeom prst="ellipse">
          <a:avLst/>
        </a:prstGeom>
        <a:solidFill>
          <a:srgbClr val="1B5F2D"/>
        </a:solidFill>
      </dgm:spPr>
    </dgm:pt>
    <dgm:pt modelId="{278EBB6B-3F55-4F41-8C44-714B8D6D0106}" type="pres">
      <dgm:prSet presAssocID="{4482C0A1-605F-4B26-8E0C-BC2CBAF5F14D}" presName="iconRect" presStyleLbl="node1" presStyleIdx="4" presStyleCnt="5" custScaleX="130629" custScaleY="13062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0F12802F-B0AE-4729-AFFC-4C77C42935F4}" type="pres">
      <dgm:prSet presAssocID="{4482C0A1-605F-4B26-8E0C-BC2CBAF5F14D}" presName="spaceRect" presStyleCnt="0"/>
      <dgm:spPr/>
    </dgm:pt>
    <dgm:pt modelId="{6FB54B49-30A1-4EC3-B1F2-C9168A022341}" type="pres">
      <dgm:prSet presAssocID="{4482C0A1-605F-4B26-8E0C-BC2CBAF5F14D}" presName="textRect" presStyleLbl="revTx" presStyleIdx="4" presStyleCnt="5" custLinFactNeighborX="706" custLinFactNeighborY="26458">
        <dgm:presLayoutVars>
          <dgm:chMax val="1"/>
          <dgm:chPref val="1"/>
        </dgm:presLayoutVars>
      </dgm:prSet>
      <dgm:spPr/>
    </dgm:pt>
  </dgm:ptLst>
  <dgm:cxnLst>
    <dgm:cxn modelId="{3A9EB503-2271-4DEE-8927-5F1243CFD4FA}" type="presOf" srcId="{5467FFCD-BD9A-4C64-B5F7-5793412A8906}" destId="{AFC9B809-53E9-42CB-978F-DFFD46AB58FB}" srcOrd="0" destOrd="0" presId="urn:microsoft.com/office/officeart/2018/5/layout/IconLeafLabelList"/>
    <dgm:cxn modelId="{091BBB04-35EB-4A0D-94F4-FEC9E8732767}" srcId="{CE5B417B-02D9-4914-AD63-BF1E6F14AFA9}" destId="{A68DE789-2BF1-4DF8-93C8-58F0C0A6598B}" srcOrd="0" destOrd="0" parTransId="{A986F5EC-72C4-43DD-A863-72E2E54DCB3A}" sibTransId="{A981651C-9D74-442C-859C-A38DE65605BD}"/>
    <dgm:cxn modelId="{33D1C11F-0045-4A6D-9E26-63076A318667}" type="presOf" srcId="{A86F7C11-48AA-44B9-95ED-EB9F7C16520E}" destId="{5AEE63B4-DFBC-44A0-B504-D5A828941DA8}" srcOrd="0" destOrd="0" presId="urn:microsoft.com/office/officeart/2018/5/layout/IconLeafLabelList"/>
    <dgm:cxn modelId="{4D363D2D-AFA7-4913-9A3D-F0C403AD415B}" srcId="{CE5B417B-02D9-4914-AD63-BF1E6F14AFA9}" destId="{47E3D376-8BA3-44C9-9DD5-F0A8FE96AB58}" srcOrd="3" destOrd="0" parTransId="{7C2F9DCA-E115-4A4B-99A8-29BC870A8C7C}" sibTransId="{880D8826-40E5-4EBA-A8FE-A7620E6DE6E5}"/>
    <dgm:cxn modelId="{23DA385A-DB74-4067-91A6-848968085304}" type="presOf" srcId="{A68DE789-2BF1-4DF8-93C8-58F0C0A6598B}" destId="{143F698B-CD29-4308-AAF4-AD44176E2725}" srcOrd="0" destOrd="0" presId="urn:microsoft.com/office/officeart/2018/5/layout/IconLeafLabelList"/>
    <dgm:cxn modelId="{656AB264-CA57-4112-B2DA-DD683E9ECD43}" type="presOf" srcId="{4482C0A1-605F-4B26-8E0C-BC2CBAF5F14D}" destId="{6FB54B49-30A1-4EC3-B1F2-C9168A022341}" srcOrd="0" destOrd="0" presId="urn:microsoft.com/office/officeart/2018/5/layout/IconLeafLabelList"/>
    <dgm:cxn modelId="{74647A66-8C75-41DD-B79D-5F84994C4AB3}" srcId="{CE5B417B-02D9-4914-AD63-BF1E6F14AFA9}" destId="{5467FFCD-BD9A-4C64-B5F7-5793412A8906}" srcOrd="2" destOrd="0" parTransId="{8D081640-D98B-4AA7-B475-5FFD04784D83}" sibTransId="{103DDA0F-B3A3-4F99-AD23-214963DB482A}"/>
    <dgm:cxn modelId="{78211783-F11C-4B2D-A1B9-B681364A0202}" type="presOf" srcId="{CE5B417B-02D9-4914-AD63-BF1E6F14AFA9}" destId="{2E19CA24-F419-43EC-90F3-ED81E576DD15}" srcOrd="0" destOrd="0" presId="urn:microsoft.com/office/officeart/2018/5/layout/IconLeafLabelList"/>
    <dgm:cxn modelId="{253F848E-0C1F-4D56-B7AF-C73B01A85190}" srcId="{CE5B417B-02D9-4914-AD63-BF1E6F14AFA9}" destId="{A86F7C11-48AA-44B9-95ED-EB9F7C16520E}" srcOrd="1" destOrd="0" parTransId="{6E079C6D-6003-4FC7-BB64-915022A8F783}" sibTransId="{3BF4E604-EB76-4A03-ADDE-8F5A8BE134FB}"/>
    <dgm:cxn modelId="{B3DFCABB-6672-44C4-A165-A27F4CE0A843}" srcId="{CE5B417B-02D9-4914-AD63-BF1E6F14AFA9}" destId="{4482C0A1-605F-4B26-8E0C-BC2CBAF5F14D}" srcOrd="4" destOrd="0" parTransId="{88DB2100-9B64-4EAC-B3C5-AAD822FBE01F}" sibTransId="{AA98B390-CF78-4FC7-9562-B9D10E196D5C}"/>
    <dgm:cxn modelId="{ED0833C8-E360-4B10-9267-5CE5E71CD72E}" type="presOf" srcId="{47E3D376-8BA3-44C9-9DD5-F0A8FE96AB58}" destId="{A4E66A96-D5C4-4258-B290-307EE05600BF}" srcOrd="0" destOrd="0" presId="urn:microsoft.com/office/officeart/2018/5/layout/IconLeafLabelList"/>
    <dgm:cxn modelId="{FFC17E3A-DDE4-490F-846B-9B480FEC2C47}" type="presParOf" srcId="{2E19CA24-F419-43EC-90F3-ED81E576DD15}" destId="{E6E24D31-F7D5-4234-AC54-F8EC6E05DCA1}" srcOrd="0" destOrd="0" presId="urn:microsoft.com/office/officeart/2018/5/layout/IconLeafLabelList"/>
    <dgm:cxn modelId="{66EE90C6-FEC8-44C7-9D32-65C5D6321580}" type="presParOf" srcId="{E6E24D31-F7D5-4234-AC54-F8EC6E05DCA1}" destId="{7E7D8053-224F-4DB9-B2CB-0B017519876C}" srcOrd="0" destOrd="0" presId="urn:microsoft.com/office/officeart/2018/5/layout/IconLeafLabelList"/>
    <dgm:cxn modelId="{A54537C0-D544-47B7-B728-880A4A1EA0C3}" type="presParOf" srcId="{E6E24D31-F7D5-4234-AC54-F8EC6E05DCA1}" destId="{D3264588-0F31-49A5-A112-4CFA50978979}" srcOrd="1" destOrd="0" presId="urn:microsoft.com/office/officeart/2018/5/layout/IconLeafLabelList"/>
    <dgm:cxn modelId="{03743677-C714-4D72-A539-DEE6CD39387E}" type="presParOf" srcId="{E6E24D31-F7D5-4234-AC54-F8EC6E05DCA1}" destId="{EB5FACDF-AB49-4C6E-AAE0-DBBA73C02E39}" srcOrd="2" destOrd="0" presId="urn:microsoft.com/office/officeart/2018/5/layout/IconLeafLabelList"/>
    <dgm:cxn modelId="{E059ECA8-1B0F-4F1C-85E4-34152DD05845}" type="presParOf" srcId="{E6E24D31-F7D5-4234-AC54-F8EC6E05DCA1}" destId="{143F698B-CD29-4308-AAF4-AD44176E2725}" srcOrd="3" destOrd="0" presId="urn:microsoft.com/office/officeart/2018/5/layout/IconLeafLabelList"/>
    <dgm:cxn modelId="{342F6F95-0F20-4352-BCA9-E81C98B3C4D4}" type="presParOf" srcId="{2E19CA24-F419-43EC-90F3-ED81E576DD15}" destId="{647F3134-2A06-495F-A275-8B87AD7547A0}" srcOrd="1" destOrd="0" presId="urn:microsoft.com/office/officeart/2018/5/layout/IconLeafLabelList"/>
    <dgm:cxn modelId="{B01BE50C-28A1-44A1-B6A1-E8B8569A57D7}" type="presParOf" srcId="{2E19CA24-F419-43EC-90F3-ED81E576DD15}" destId="{1FDD541B-4BB7-4C19-B150-E790A59E1BFA}" srcOrd="2" destOrd="0" presId="urn:microsoft.com/office/officeart/2018/5/layout/IconLeafLabelList"/>
    <dgm:cxn modelId="{F7F2F0DE-09AD-411C-ABB5-F59383FDD5C6}" type="presParOf" srcId="{1FDD541B-4BB7-4C19-B150-E790A59E1BFA}" destId="{B4EF915D-1AA0-4B9B-BF91-F9BE38D729C1}" srcOrd="0" destOrd="0" presId="urn:microsoft.com/office/officeart/2018/5/layout/IconLeafLabelList"/>
    <dgm:cxn modelId="{B341763B-EF39-4415-9543-7B5C1602D971}" type="presParOf" srcId="{1FDD541B-4BB7-4C19-B150-E790A59E1BFA}" destId="{3FC0D332-4EE9-4E8B-AE24-958B460BC615}" srcOrd="1" destOrd="0" presId="urn:microsoft.com/office/officeart/2018/5/layout/IconLeafLabelList"/>
    <dgm:cxn modelId="{DF19261F-8F94-44C6-90FE-69DC1CFCED06}" type="presParOf" srcId="{1FDD541B-4BB7-4C19-B150-E790A59E1BFA}" destId="{38225F4B-CBE2-4879-A599-151F2EDC62AB}" srcOrd="2" destOrd="0" presId="urn:microsoft.com/office/officeart/2018/5/layout/IconLeafLabelList"/>
    <dgm:cxn modelId="{D998C767-A1DF-4A79-ABF5-474BCA895572}" type="presParOf" srcId="{1FDD541B-4BB7-4C19-B150-E790A59E1BFA}" destId="{5AEE63B4-DFBC-44A0-B504-D5A828941DA8}" srcOrd="3" destOrd="0" presId="urn:microsoft.com/office/officeart/2018/5/layout/IconLeafLabelList"/>
    <dgm:cxn modelId="{E8DFE61B-C156-49D4-ABCA-E187730F83E4}" type="presParOf" srcId="{2E19CA24-F419-43EC-90F3-ED81E576DD15}" destId="{057929BE-12D0-4FE1-8639-A95BB04E609F}" srcOrd="3" destOrd="0" presId="urn:microsoft.com/office/officeart/2018/5/layout/IconLeafLabelList"/>
    <dgm:cxn modelId="{FFA7CA66-78D4-4472-BFD9-BD9163C59ECA}" type="presParOf" srcId="{2E19CA24-F419-43EC-90F3-ED81E576DD15}" destId="{ADF19822-5BFC-4A0D-9B2E-A97552E621E7}" srcOrd="4" destOrd="0" presId="urn:microsoft.com/office/officeart/2018/5/layout/IconLeafLabelList"/>
    <dgm:cxn modelId="{5B834740-1C70-411B-89F3-0DAE87DA558E}" type="presParOf" srcId="{ADF19822-5BFC-4A0D-9B2E-A97552E621E7}" destId="{3E64CA5F-DEE1-44D8-A3B4-DAA257C9BAC5}" srcOrd="0" destOrd="0" presId="urn:microsoft.com/office/officeart/2018/5/layout/IconLeafLabelList"/>
    <dgm:cxn modelId="{AAA036A3-99F8-4EF8-BC1A-05400AEE9DB3}" type="presParOf" srcId="{ADF19822-5BFC-4A0D-9B2E-A97552E621E7}" destId="{8224379C-630B-406D-9856-C7C50CB45623}" srcOrd="1" destOrd="0" presId="urn:microsoft.com/office/officeart/2018/5/layout/IconLeafLabelList"/>
    <dgm:cxn modelId="{5895E34D-A5C0-4A06-94C6-AE362AC7B46E}" type="presParOf" srcId="{ADF19822-5BFC-4A0D-9B2E-A97552E621E7}" destId="{08D691DD-C8C8-45F2-94D7-55D21FCA5D8A}" srcOrd="2" destOrd="0" presId="urn:microsoft.com/office/officeart/2018/5/layout/IconLeafLabelList"/>
    <dgm:cxn modelId="{B356FDDE-F43C-4A9C-8137-D617FFCCAC13}" type="presParOf" srcId="{ADF19822-5BFC-4A0D-9B2E-A97552E621E7}" destId="{AFC9B809-53E9-42CB-978F-DFFD46AB58FB}" srcOrd="3" destOrd="0" presId="urn:microsoft.com/office/officeart/2018/5/layout/IconLeafLabelList"/>
    <dgm:cxn modelId="{110700B6-BFDE-4D96-A50E-361FEFAF191B}" type="presParOf" srcId="{2E19CA24-F419-43EC-90F3-ED81E576DD15}" destId="{2BDC8A8E-682E-4222-B8D0-DD3F35BB727D}" srcOrd="5" destOrd="0" presId="urn:microsoft.com/office/officeart/2018/5/layout/IconLeafLabelList"/>
    <dgm:cxn modelId="{8C5A8A0E-5FCC-46B9-A3DC-2AF67CA388F1}" type="presParOf" srcId="{2E19CA24-F419-43EC-90F3-ED81E576DD15}" destId="{211EB5E1-75FA-4AE0-AD64-4B37E4BB5199}" srcOrd="6" destOrd="0" presId="urn:microsoft.com/office/officeart/2018/5/layout/IconLeafLabelList"/>
    <dgm:cxn modelId="{F309E944-DC00-4797-8AD3-4D2014959E5A}" type="presParOf" srcId="{211EB5E1-75FA-4AE0-AD64-4B37E4BB5199}" destId="{FE1753E8-EFE2-47B5-A50B-4030E08DC063}" srcOrd="0" destOrd="0" presId="urn:microsoft.com/office/officeart/2018/5/layout/IconLeafLabelList"/>
    <dgm:cxn modelId="{048F4783-851F-4E41-B061-66D439685A86}" type="presParOf" srcId="{211EB5E1-75FA-4AE0-AD64-4B37E4BB5199}" destId="{076F4C76-8A10-4F5E-AA3C-B62B50D4C795}" srcOrd="1" destOrd="0" presId="urn:microsoft.com/office/officeart/2018/5/layout/IconLeafLabelList"/>
    <dgm:cxn modelId="{E297EC5B-2D64-4DE4-B840-3D9D3C594E19}" type="presParOf" srcId="{211EB5E1-75FA-4AE0-AD64-4B37E4BB5199}" destId="{DAD83833-536F-46A1-B735-8B275B942B5B}" srcOrd="2" destOrd="0" presId="urn:microsoft.com/office/officeart/2018/5/layout/IconLeafLabelList"/>
    <dgm:cxn modelId="{3FB724CA-AF4F-4266-AE68-4C87B8191E4E}" type="presParOf" srcId="{211EB5E1-75FA-4AE0-AD64-4B37E4BB5199}" destId="{A4E66A96-D5C4-4258-B290-307EE05600BF}" srcOrd="3" destOrd="0" presId="urn:microsoft.com/office/officeart/2018/5/layout/IconLeafLabelList"/>
    <dgm:cxn modelId="{2712AD8A-CA22-4360-BA95-AEC798CA4348}" type="presParOf" srcId="{2E19CA24-F419-43EC-90F3-ED81E576DD15}" destId="{85B36041-E392-4F14-8D47-BE9BE248609B}" srcOrd="7" destOrd="0" presId="urn:microsoft.com/office/officeart/2018/5/layout/IconLeafLabelList"/>
    <dgm:cxn modelId="{ED2BC272-C9D6-4F6F-8262-211FC916B76A}" type="presParOf" srcId="{2E19CA24-F419-43EC-90F3-ED81E576DD15}" destId="{0BD72A95-3FD6-4013-A4C0-314CEE381FB7}" srcOrd="8" destOrd="0" presId="urn:microsoft.com/office/officeart/2018/5/layout/IconLeafLabelList"/>
    <dgm:cxn modelId="{9C9526FC-664F-467A-B378-DCD8FDCB976C}" type="presParOf" srcId="{0BD72A95-3FD6-4013-A4C0-314CEE381FB7}" destId="{6119E898-DAAC-402B-8EE8-B9CD72DBA82F}" srcOrd="0" destOrd="0" presId="urn:microsoft.com/office/officeart/2018/5/layout/IconLeafLabelList"/>
    <dgm:cxn modelId="{57411C4A-E86B-4AC1-A4C4-D65446E42B5F}" type="presParOf" srcId="{0BD72A95-3FD6-4013-A4C0-314CEE381FB7}" destId="{278EBB6B-3F55-4F41-8C44-714B8D6D0106}" srcOrd="1" destOrd="0" presId="urn:microsoft.com/office/officeart/2018/5/layout/IconLeafLabelList"/>
    <dgm:cxn modelId="{E40A8AC4-E9B3-4093-8622-5A02016AEE18}" type="presParOf" srcId="{0BD72A95-3FD6-4013-A4C0-314CEE381FB7}" destId="{0F12802F-B0AE-4729-AFFC-4C77C42935F4}" srcOrd="2" destOrd="0" presId="urn:microsoft.com/office/officeart/2018/5/layout/IconLeafLabelList"/>
    <dgm:cxn modelId="{7D49E529-5FFD-42F4-96E7-B02B633CC9CC}" type="presParOf" srcId="{0BD72A95-3FD6-4013-A4C0-314CEE381FB7}" destId="{6FB54B49-30A1-4EC3-B1F2-C9168A02234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A16ADE-1DB6-2A45-9EC4-2A509D145EA9}" type="doc">
      <dgm:prSet loTypeId="urn:microsoft.com/office/officeart/2005/8/layout/radial6" loCatId="" qsTypeId="urn:microsoft.com/office/officeart/2005/8/quickstyle/simple1" qsCatId="simple" csTypeId="urn:microsoft.com/office/officeart/2005/8/colors/accent3_2" csCatId="accent3" phldr="1"/>
      <dgm:spPr/>
      <dgm:t>
        <a:bodyPr/>
        <a:lstStyle/>
        <a:p>
          <a:endParaRPr lang="en-US"/>
        </a:p>
      </dgm:t>
    </dgm:pt>
    <dgm:pt modelId="{47B575DE-A56E-9C4E-9B40-D5AB58EB0F75}">
      <dgm:prSet phldrT="[Text]"/>
      <dgm:spPr>
        <a:solidFill>
          <a:srgbClr val="9AD460"/>
        </a:solidFill>
      </dgm:spPr>
      <dgm:t>
        <a:bodyPr/>
        <a:lstStyle/>
        <a:p>
          <a:r>
            <a:rPr lang="en-US" dirty="0">
              <a:latin typeface="Montserrat" pitchFamily="2" charset="77"/>
            </a:rPr>
            <a:t>Monetary Sanctions</a:t>
          </a:r>
        </a:p>
      </dgm:t>
    </dgm:pt>
    <dgm:pt modelId="{71C75C06-8B30-DF43-9C52-A1F6A9518F6C}" type="parTrans" cxnId="{671EE3F0-2580-2647-A0A2-B7CC2138D6F9}">
      <dgm:prSet/>
      <dgm:spPr/>
      <dgm:t>
        <a:bodyPr/>
        <a:lstStyle/>
        <a:p>
          <a:endParaRPr lang="en-US"/>
        </a:p>
      </dgm:t>
    </dgm:pt>
    <dgm:pt modelId="{A21FD6B3-ECEB-0644-B547-4E3E150A9064}" type="sibTrans" cxnId="{671EE3F0-2580-2647-A0A2-B7CC2138D6F9}">
      <dgm:prSet/>
      <dgm:spPr/>
      <dgm:t>
        <a:bodyPr/>
        <a:lstStyle/>
        <a:p>
          <a:endParaRPr lang="en-US"/>
        </a:p>
      </dgm:t>
    </dgm:pt>
    <dgm:pt modelId="{B1AF1909-70B2-6247-B845-AA0C44A42709}">
      <dgm:prSet phldrT="[Text]" custT="1"/>
      <dgm:spPr>
        <a:solidFill>
          <a:srgbClr val="46B847"/>
        </a:solidFill>
      </dgm:spPr>
      <dgm:t>
        <a:bodyPr/>
        <a:lstStyle/>
        <a:p>
          <a:r>
            <a:rPr lang="en-US" sz="1600" dirty="0">
              <a:latin typeface="Montserrat" pitchFamily="2" charset="77"/>
            </a:rPr>
            <a:t>Restitution</a:t>
          </a:r>
        </a:p>
      </dgm:t>
    </dgm:pt>
    <dgm:pt modelId="{2F7D6164-2402-404C-879B-8417F010AE15}" type="parTrans" cxnId="{B9A92373-3450-CC4E-B3FE-1E3BF25ED884}">
      <dgm:prSet/>
      <dgm:spPr/>
      <dgm:t>
        <a:bodyPr/>
        <a:lstStyle/>
        <a:p>
          <a:endParaRPr lang="en-US"/>
        </a:p>
      </dgm:t>
    </dgm:pt>
    <dgm:pt modelId="{A6B0E736-EF68-3545-BB6F-0FAE19530F1F}" type="sibTrans" cxnId="{B9A92373-3450-CC4E-B3FE-1E3BF25ED884}">
      <dgm:prSet/>
      <dgm:spPr>
        <a:solidFill>
          <a:srgbClr val="1B5F2D"/>
        </a:solidFill>
      </dgm:spPr>
      <dgm:t>
        <a:bodyPr/>
        <a:lstStyle/>
        <a:p>
          <a:endParaRPr lang="en-US"/>
        </a:p>
      </dgm:t>
    </dgm:pt>
    <dgm:pt modelId="{92599C4B-DB75-254E-B036-1CE9CC395BBB}">
      <dgm:prSet phldrT="[Text]" custT="1"/>
      <dgm:spPr>
        <a:solidFill>
          <a:srgbClr val="46B847"/>
        </a:solidFill>
      </dgm:spPr>
      <dgm:t>
        <a:bodyPr/>
        <a:lstStyle/>
        <a:p>
          <a:r>
            <a:rPr lang="en-US" sz="1800" dirty="0">
              <a:latin typeface="Montserrat" pitchFamily="2" charset="77"/>
            </a:rPr>
            <a:t>Fees*</a:t>
          </a:r>
        </a:p>
      </dgm:t>
    </dgm:pt>
    <dgm:pt modelId="{6365EE28-0B04-0E4A-B23A-00683FBBA78C}" type="parTrans" cxnId="{AD62415E-B939-9D43-9ED5-C64B477F3903}">
      <dgm:prSet/>
      <dgm:spPr/>
      <dgm:t>
        <a:bodyPr/>
        <a:lstStyle/>
        <a:p>
          <a:endParaRPr lang="en-US"/>
        </a:p>
      </dgm:t>
    </dgm:pt>
    <dgm:pt modelId="{85058599-0A32-0940-8F35-01FE42926EF1}" type="sibTrans" cxnId="{AD62415E-B939-9D43-9ED5-C64B477F3903}">
      <dgm:prSet/>
      <dgm:spPr>
        <a:solidFill>
          <a:srgbClr val="1B5F2D"/>
        </a:solidFill>
      </dgm:spPr>
      <dgm:t>
        <a:bodyPr/>
        <a:lstStyle/>
        <a:p>
          <a:endParaRPr lang="en-US"/>
        </a:p>
      </dgm:t>
    </dgm:pt>
    <dgm:pt modelId="{8F20BE0C-18F2-D646-87EB-E51D208D45E5}">
      <dgm:prSet phldrT="[Text]" custT="1"/>
      <dgm:spPr>
        <a:solidFill>
          <a:srgbClr val="46B847"/>
        </a:solidFill>
      </dgm:spPr>
      <dgm:t>
        <a:bodyPr/>
        <a:lstStyle/>
        <a:p>
          <a:r>
            <a:rPr lang="en-US" sz="1800" dirty="0">
              <a:latin typeface="Montserrat" pitchFamily="2" charset="77"/>
            </a:rPr>
            <a:t>Fines</a:t>
          </a:r>
        </a:p>
      </dgm:t>
    </dgm:pt>
    <dgm:pt modelId="{49425BDC-ACC0-5643-8A72-B0A3D786FE0D}" type="parTrans" cxnId="{4930E8AD-1121-5F46-986D-2051BEBDB5FA}">
      <dgm:prSet/>
      <dgm:spPr/>
      <dgm:t>
        <a:bodyPr/>
        <a:lstStyle/>
        <a:p>
          <a:endParaRPr lang="en-US"/>
        </a:p>
      </dgm:t>
    </dgm:pt>
    <dgm:pt modelId="{289115DB-36BF-554F-AAB7-66610E4EB250}" type="sibTrans" cxnId="{4930E8AD-1121-5F46-986D-2051BEBDB5FA}">
      <dgm:prSet/>
      <dgm:spPr>
        <a:solidFill>
          <a:srgbClr val="1B5F2D"/>
        </a:solidFill>
      </dgm:spPr>
      <dgm:t>
        <a:bodyPr/>
        <a:lstStyle/>
        <a:p>
          <a:endParaRPr lang="en-US"/>
        </a:p>
      </dgm:t>
    </dgm:pt>
    <dgm:pt modelId="{7EA79150-556E-7B45-B3AE-8DE7EA96685F}" type="pres">
      <dgm:prSet presAssocID="{B2A16ADE-1DB6-2A45-9EC4-2A509D145EA9}" presName="Name0" presStyleCnt="0">
        <dgm:presLayoutVars>
          <dgm:chMax val="1"/>
          <dgm:dir/>
          <dgm:animLvl val="ctr"/>
          <dgm:resizeHandles val="exact"/>
        </dgm:presLayoutVars>
      </dgm:prSet>
      <dgm:spPr/>
    </dgm:pt>
    <dgm:pt modelId="{758DBC6D-5A26-FF49-978C-3E9E5F3F0E05}" type="pres">
      <dgm:prSet presAssocID="{47B575DE-A56E-9C4E-9B40-D5AB58EB0F75}" presName="centerShape" presStyleLbl="node0" presStyleIdx="0" presStyleCnt="1"/>
      <dgm:spPr/>
    </dgm:pt>
    <dgm:pt modelId="{D03E991D-5D23-8D41-96DA-1AFA910B11B6}" type="pres">
      <dgm:prSet presAssocID="{B1AF1909-70B2-6247-B845-AA0C44A42709}" presName="node" presStyleLbl="node1" presStyleIdx="0" presStyleCnt="3">
        <dgm:presLayoutVars>
          <dgm:bulletEnabled val="1"/>
        </dgm:presLayoutVars>
      </dgm:prSet>
      <dgm:spPr/>
    </dgm:pt>
    <dgm:pt modelId="{04ABAB31-08B9-6245-809B-9A98A0EA6A37}" type="pres">
      <dgm:prSet presAssocID="{B1AF1909-70B2-6247-B845-AA0C44A42709}" presName="dummy" presStyleCnt="0"/>
      <dgm:spPr/>
    </dgm:pt>
    <dgm:pt modelId="{B5E8A2DB-02EF-5F42-9227-CC0BFE791E52}" type="pres">
      <dgm:prSet presAssocID="{A6B0E736-EF68-3545-BB6F-0FAE19530F1F}" presName="sibTrans" presStyleLbl="sibTrans2D1" presStyleIdx="0" presStyleCnt="3"/>
      <dgm:spPr/>
    </dgm:pt>
    <dgm:pt modelId="{AAEE7A3C-83AC-D94E-867D-2B2A456DFAF1}" type="pres">
      <dgm:prSet presAssocID="{92599C4B-DB75-254E-B036-1CE9CC395BBB}" presName="node" presStyleLbl="node1" presStyleIdx="1" presStyleCnt="3">
        <dgm:presLayoutVars>
          <dgm:bulletEnabled val="1"/>
        </dgm:presLayoutVars>
      </dgm:prSet>
      <dgm:spPr/>
    </dgm:pt>
    <dgm:pt modelId="{3FBDB19D-2B8E-8442-9A5F-A87FBD1D016B}" type="pres">
      <dgm:prSet presAssocID="{92599C4B-DB75-254E-B036-1CE9CC395BBB}" presName="dummy" presStyleCnt="0"/>
      <dgm:spPr/>
    </dgm:pt>
    <dgm:pt modelId="{C207C029-CB25-394B-B7E3-B01F26D2663B}" type="pres">
      <dgm:prSet presAssocID="{85058599-0A32-0940-8F35-01FE42926EF1}" presName="sibTrans" presStyleLbl="sibTrans2D1" presStyleIdx="1" presStyleCnt="3"/>
      <dgm:spPr/>
    </dgm:pt>
    <dgm:pt modelId="{585F98EB-A041-AE48-8207-22AFB25579B6}" type="pres">
      <dgm:prSet presAssocID="{8F20BE0C-18F2-D646-87EB-E51D208D45E5}" presName="node" presStyleLbl="node1" presStyleIdx="2" presStyleCnt="3">
        <dgm:presLayoutVars>
          <dgm:bulletEnabled val="1"/>
        </dgm:presLayoutVars>
      </dgm:prSet>
      <dgm:spPr/>
    </dgm:pt>
    <dgm:pt modelId="{30583E68-977F-CE4F-8F83-B6D3B8F819E2}" type="pres">
      <dgm:prSet presAssocID="{8F20BE0C-18F2-D646-87EB-E51D208D45E5}" presName="dummy" presStyleCnt="0"/>
      <dgm:spPr/>
    </dgm:pt>
    <dgm:pt modelId="{926B6EE2-74C7-494D-93ED-7FEAFE35BBE4}" type="pres">
      <dgm:prSet presAssocID="{289115DB-36BF-554F-AAB7-66610E4EB250}" presName="sibTrans" presStyleLbl="sibTrans2D1" presStyleIdx="2" presStyleCnt="3"/>
      <dgm:spPr/>
    </dgm:pt>
  </dgm:ptLst>
  <dgm:cxnLst>
    <dgm:cxn modelId="{7CE30D09-3DED-984F-8849-D0E9F23158C3}" type="presOf" srcId="{A6B0E736-EF68-3545-BB6F-0FAE19530F1F}" destId="{B5E8A2DB-02EF-5F42-9227-CC0BFE791E52}" srcOrd="0" destOrd="0" presId="urn:microsoft.com/office/officeart/2005/8/layout/radial6"/>
    <dgm:cxn modelId="{9D3C7D3C-55CF-804D-984B-FC9F7C1B5124}" type="presOf" srcId="{47B575DE-A56E-9C4E-9B40-D5AB58EB0F75}" destId="{758DBC6D-5A26-FF49-978C-3E9E5F3F0E05}" srcOrd="0" destOrd="0" presId="urn:microsoft.com/office/officeart/2005/8/layout/radial6"/>
    <dgm:cxn modelId="{AD62415E-B939-9D43-9ED5-C64B477F3903}" srcId="{47B575DE-A56E-9C4E-9B40-D5AB58EB0F75}" destId="{92599C4B-DB75-254E-B036-1CE9CC395BBB}" srcOrd="1" destOrd="0" parTransId="{6365EE28-0B04-0E4A-B23A-00683FBBA78C}" sibTransId="{85058599-0A32-0940-8F35-01FE42926EF1}"/>
    <dgm:cxn modelId="{B9A92373-3450-CC4E-B3FE-1E3BF25ED884}" srcId="{47B575DE-A56E-9C4E-9B40-D5AB58EB0F75}" destId="{B1AF1909-70B2-6247-B845-AA0C44A42709}" srcOrd="0" destOrd="0" parTransId="{2F7D6164-2402-404C-879B-8417F010AE15}" sibTransId="{A6B0E736-EF68-3545-BB6F-0FAE19530F1F}"/>
    <dgm:cxn modelId="{E4B4FD86-2C3E-0042-A9B2-51304570181C}" type="presOf" srcId="{85058599-0A32-0940-8F35-01FE42926EF1}" destId="{C207C029-CB25-394B-B7E3-B01F26D2663B}" srcOrd="0" destOrd="0" presId="urn:microsoft.com/office/officeart/2005/8/layout/radial6"/>
    <dgm:cxn modelId="{8D377098-12AA-144F-913C-E0CD4BAF22F0}" type="presOf" srcId="{8F20BE0C-18F2-D646-87EB-E51D208D45E5}" destId="{585F98EB-A041-AE48-8207-22AFB25579B6}" srcOrd="0" destOrd="0" presId="urn:microsoft.com/office/officeart/2005/8/layout/radial6"/>
    <dgm:cxn modelId="{ACD49C9A-03BA-4E46-BCAF-9EAD6A3E39E2}" type="presOf" srcId="{92599C4B-DB75-254E-B036-1CE9CC395BBB}" destId="{AAEE7A3C-83AC-D94E-867D-2B2A456DFAF1}" srcOrd="0" destOrd="0" presId="urn:microsoft.com/office/officeart/2005/8/layout/radial6"/>
    <dgm:cxn modelId="{4930E8AD-1121-5F46-986D-2051BEBDB5FA}" srcId="{47B575DE-A56E-9C4E-9B40-D5AB58EB0F75}" destId="{8F20BE0C-18F2-D646-87EB-E51D208D45E5}" srcOrd="2" destOrd="0" parTransId="{49425BDC-ACC0-5643-8A72-B0A3D786FE0D}" sibTransId="{289115DB-36BF-554F-AAB7-66610E4EB250}"/>
    <dgm:cxn modelId="{997A6DC1-5C19-104D-B76D-FD411EAC92A2}" type="presOf" srcId="{B2A16ADE-1DB6-2A45-9EC4-2A509D145EA9}" destId="{7EA79150-556E-7B45-B3AE-8DE7EA96685F}" srcOrd="0" destOrd="0" presId="urn:microsoft.com/office/officeart/2005/8/layout/radial6"/>
    <dgm:cxn modelId="{F1F8AAC3-3237-F243-AAB7-7BD36CF79FE5}" type="presOf" srcId="{B1AF1909-70B2-6247-B845-AA0C44A42709}" destId="{D03E991D-5D23-8D41-96DA-1AFA910B11B6}" srcOrd="0" destOrd="0" presId="urn:microsoft.com/office/officeart/2005/8/layout/radial6"/>
    <dgm:cxn modelId="{54EA85EB-89B6-874D-B17D-B22DF214B14F}" type="presOf" srcId="{289115DB-36BF-554F-AAB7-66610E4EB250}" destId="{926B6EE2-74C7-494D-93ED-7FEAFE35BBE4}" srcOrd="0" destOrd="0" presId="urn:microsoft.com/office/officeart/2005/8/layout/radial6"/>
    <dgm:cxn modelId="{671EE3F0-2580-2647-A0A2-B7CC2138D6F9}" srcId="{B2A16ADE-1DB6-2A45-9EC4-2A509D145EA9}" destId="{47B575DE-A56E-9C4E-9B40-D5AB58EB0F75}" srcOrd="0" destOrd="0" parTransId="{71C75C06-8B30-DF43-9C52-A1F6A9518F6C}" sibTransId="{A21FD6B3-ECEB-0644-B547-4E3E150A9064}"/>
    <dgm:cxn modelId="{80CB4AC2-3098-1646-A261-6E00F41529AC}" type="presParOf" srcId="{7EA79150-556E-7B45-B3AE-8DE7EA96685F}" destId="{758DBC6D-5A26-FF49-978C-3E9E5F3F0E05}" srcOrd="0" destOrd="0" presId="urn:microsoft.com/office/officeart/2005/8/layout/radial6"/>
    <dgm:cxn modelId="{2B881607-E82B-2A42-B3FB-2EDCCCAE61F9}" type="presParOf" srcId="{7EA79150-556E-7B45-B3AE-8DE7EA96685F}" destId="{D03E991D-5D23-8D41-96DA-1AFA910B11B6}" srcOrd="1" destOrd="0" presId="urn:microsoft.com/office/officeart/2005/8/layout/radial6"/>
    <dgm:cxn modelId="{E17EA912-2829-A441-A24A-9F2B112C9B7E}" type="presParOf" srcId="{7EA79150-556E-7B45-B3AE-8DE7EA96685F}" destId="{04ABAB31-08B9-6245-809B-9A98A0EA6A37}" srcOrd="2" destOrd="0" presId="urn:microsoft.com/office/officeart/2005/8/layout/radial6"/>
    <dgm:cxn modelId="{E5263D99-95DC-BE4D-8137-E6CBE0D54453}" type="presParOf" srcId="{7EA79150-556E-7B45-B3AE-8DE7EA96685F}" destId="{B5E8A2DB-02EF-5F42-9227-CC0BFE791E52}" srcOrd="3" destOrd="0" presId="urn:microsoft.com/office/officeart/2005/8/layout/radial6"/>
    <dgm:cxn modelId="{2CFC492B-1973-1C44-96D2-2060B8EDB402}" type="presParOf" srcId="{7EA79150-556E-7B45-B3AE-8DE7EA96685F}" destId="{AAEE7A3C-83AC-D94E-867D-2B2A456DFAF1}" srcOrd="4" destOrd="0" presId="urn:microsoft.com/office/officeart/2005/8/layout/radial6"/>
    <dgm:cxn modelId="{0E311293-A418-FC4D-84F8-EAE524E40585}" type="presParOf" srcId="{7EA79150-556E-7B45-B3AE-8DE7EA96685F}" destId="{3FBDB19D-2B8E-8442-9A5F-A87FBD1D016B}" srcOrd="5" destOrd="0" presId="urn:microsoft.com/office/officeart/2005/8/layout/radial6"/>
    <dgm:cxn modelId="{932666B3-82E9-E84E-B65B-47AE39B2A37D}" type="presParOf" srcId="{7EA79150-556E-7B45-B3AE-8DE7EA96685F}" destId="{C207C029-CB25-394B-B7E3-B01F26D2663B}" srcOrd="6" destOrd="0" presId="urn:microsoft.com/office/officeart/2005/8/layout/radial6"/>
    <dgm:cxn modelId="{E4426759-DFD5-3244-99B5-FF8242F87648}" type="presParOf" srcId="{7EA79150-556E-7B45-B3AE-8DE7EA96685F}" destId="{585F98EB-A041-AE48-8207-22AFB25579B6}" srcOrd="7" destOrd="0" presId="urn:microsoft.com/office/officeart/2005/8/layout/radial6"/>
    <dgm:cxn modelId="{2D3DBFA5-B8E5-8449-AF22-04885FA5D297}" type="presParOf" srcId="{7EA79150-556E-7B45-B3AE-8DE7EA96685F}" destId="{30583E68-977F-CE4F-8F83-B6D3B8F819E2}" srcOrd="8" destOrd="0" presId="urn:microsoft.com/office/officeart/2005/8/layout/radial6"/>
    <dgm:cxn modelId="{B5EFAEA5-C180-2D40-AA35-B503F967AFD0}" type="presParOf" srcId="{7EA79150-556E-7B45-B3AE-8DE7EA96685F}" destId="{926B6EE2-74C7-494D-93ED-7FEAFE35BBE4}" srcOrd="9"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D8053-224F-4DB9-B2CB-0B017519876C}">
      <dsp:nvSpPr>
        <dsp:cNvPr id="0" name=""/>
        <dsp:cNvSpPr/>
      </dsp:nvSpPr>
      <dsp:spPr>
        <a:xfrm>
          <a:off x="690379" y="1270492"/>
          <a:ext cx="1371599" cy="1371599"/>
        </a:xfrm>
        <a:prstGeom prst="ellipse">
          <a:avLst/>
        </a:prstGeom>
        <a:solidFill>
          <a:srgbClr val="1B5F2D"/>
        </a:solidFill>
        <a:ln>
          <a:noFill/>
        </a:ln>
        <a:effectLst/>
      </dsp:spPr>
      <dsp:style>
        <a:lnRef idx="0">
          <a:scrgbClr r="0" g="0" b="0"/>
        </a:lnRef>
        <a:fillRef idx="1">
          <a:scrgbClr r="0" g="0" b="0"/>
        </a:fillRef>
        <a:effectRef idx="0">
          <a:scrgbClr r="0" g="0" b="0"/>
        </a:effectRef>
        <a:fontRef idx="minor"/>
      </dsp:style>
    </dsp:sp>
    <dsp:sp modelId="{D3264588-0F31-49A5-A112-4CFA50978979}">
      <dsp:nvSpPr>
        <dsp:cNvPr id="0" name=""/>
        <dsp:cNvSpPr/>
      </dsp:nvSpPr>
      <dsp:spPr>
        <a:xfrm>
          <a:off x="964698" y="1544811"/>
          <a:ext cx="822962" cy="822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3F698B-CD29-4308-AAF4-AD44176E2725}">
      <dsp:nvSpPr>
        <dsp:cNvPr id="0" name=""/>
        <dsp:cNvSpPr/>
      </dsp:nvSpPr>
      <dsp:spPr>
        <a:xfrm>
          <a:off x="454705" y="30885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cap="none" dirty="0">
              <a:latin typeface="Montserrat" pitchFamily="2" charset="77"/>
            </a:rPr>
            <a:t>Research</a:t>
          </a:r>
          <a:endParaRPr lang="en-US" sz="2100" kern="1200" cap="none" dirty="0">
            <a:latin typeface="Montserrat" pitchFamily="2" charset="77"/>
          </a:endParaRPr>
        </a:p>
      </dsp:txBody>
      <dsp:txXfrm>
        <a:off x="454705" y="3088593"/>
        <a:ext cx="1800000" cy="720000"/>
      </dsp:txXfrm>
    </dsp:sp>
    <dsp:sp modelId="{B4EF915D-1AA0-4B9B-BF91-F9BE38D729C1}">
      <dsp:nvSpPr>
        <dsp:cNvPr id="0" name=""/>
        <dsp:cNvSpPr/>
      </dsp:nvSpPr>
      <dsp:spPr>
        <a:xfrm>
          <a:off x="2805379" y="1270492"/>
          <a:ext cx="1371599" cy="13715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0D332-4EE9-4E8B-AE24-958B460BC615}">
      <dsp:nvSpPr>
        <dsp:cNvPr id="0" name=""/>
        <dsp:cNvSpPr/>
      </dsp:nvSpPr>
      <dsp:spPr>
        <a:xfrm>
          <a:off x="3079698" y="1544811"/>
          <a:ext cx="822962" cy="822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EE63B4-DFBC-44A0-B504-D5A828941DA8}">
      <dsp:nvSpPr>
        <dsp:cNvPr id="0" name=""/>
        <dsp:cNvSpPr/>
      </dsp:nvSpPr>
      <dsp:spPr>
        <a:xfrm>
          <a:off x="2603887" y="308859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cap="none" dirty="0">
              <a:latin typeface="Montserrat" pitchFamily="2" charset="77"/>
            </a:rPr>
            <a:t>Education</a:t>
          </a:r>
          <a:endParaRPr lang="en-US" sz="2100" kern="1200" cap="none" dirty="0">
            <a:latin typeface="Montserrat" pitchFamily="2" charset="77"/>
          </a:endParaRPr>
        </a:p>
      </dsp:txBody>
      <dsp:txXfrm>
        <a:off x="2603887" y="3088593"/>
        <a:ext cx="1800000" cy="720000"/>
      </dsp:txXfrm>
    </dsp:sp>
    <dsp:sp modelId="{3E64CA5F-DEE1-44D8-A3B4-DAA257C9BAC5}">
      <dsp:nvSpPr>
        <dsp:cNvPr id="0" name=""/>
        <dsp:cNvSpPr/>
      </dsp:nvSpPr>
      <dsp:spPr>
        <a:xfrm>
          <a:off x="4920379" y="1270492"/>
          <a:ext cx="1371599" cy="1371599"/>
        </a:xfrm>
        <a:prstGeom prst="ellipse">
          <a:avLst/>
        </a:prstGeom>
        <a:solidFill>
          <a:srgbClr val="46B847"/>
        </a:solidFill>
        <a:ln>
          <a:noFill/>
        </a:ln>
        <a:effectLst/>
      </dsp:spPr>
      <dsp:style>
        <a:lnRef idx="0">
          <a:scrgbClr r="0" g="0" b="0"/>
        </a:lnRef>
        <a:fillRef idx="1">
          <a:scrgbClr r="0" g="0" b="0"/>
        </a:fillRef>
        <a:effectRef idx="0">
          <a:scrgbClr r="0" g="0" b="0"/>
        </a:effectRef>
        <a:fontRef idx="minor"/>
      </dsp:style>
    </dsp:sp>
    <dsp:sp modelId="{8224379C-630B-406D-9856-C7C50CB45623}">
      <dsp:nvSpPr>
        <dsp:cNvPr id="0" name=""/>
        <dsp:cNvSpPr/>
      </dsp:nvSpPr>
      <dsp:spPr>
        <a:xfrm>
          <a:off x="5194698" y="1544811"/>
          <a:ext cx="822962" cy="822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C9B809-53E9-42CB-978F-DFFD46AB58FB}">
      <dsp:nvSpPr>
        <dsp:cNvPr id="0" name=""/>
        <dsp:cNvSpPr/>
      </dsp:nvSpPr>
      <dsp:spPr>
        <a:xfrm>
          <a:off x="4680781" y="308858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cap="none" dirty="0">
              <a:latin typeface="Montserrat" pitchFamily="2" charset="77"/>
            </a:rPr>
            <a:t>Thought Leadership</a:t>
          </a:r>
          <a:endParaRPr lang="en-US" sz="2100" kern="1200" cap="none" dirty="0">
            <a:latin typeface="Montserrat" pitchFamily="2" charset="77"/>
          </a:endParaRPr>
        </a:p>
      </dsp:txBody>
      <dsp:txXfrm>
        <a:off x="4680781" y="3088586"/>
        <a:ext cx="1800000" cy="720000"/>
      </dsp:txXfrm>
    </dsp:sp>
    <dsp:sp modelId="{FE1753E8-EFE2-47B5-A50B-4030E08DC063}">
      <dsp:nvSpPr>
        <dsp:cNvPr id="0" name=""/>
        <dsp:cNvSpPr/>
      </dsp:nvSpPr>
      <dsp:spPr>
        <a:xfrm>
          <a:off x="7035379" y="1270492"/>
          <a:ext cx="1371599" cy="1371599"/>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076F4C76-8A10-4F5E-AA3C-B62B50D4C795}">
      <dsp:nvSpPr>
        <dsp:cNvPr id="0" name=""/>
        <dsp:cNvSpPr/>
      </dsp:nvSpPr>
      <dsp:spPr>
        <a:xfrm>
          <a:off x="7309698" y="1544811"/>
          <a:ext cx="822962" cy="82296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E66A96-D5C4-4258-B290-307EE05600BF}">
      <dsp:nvSpPr>
        <dsp:cNvPr id="0" name=""/>
        <dsp:cNvSpPr/>
      </dsp:nvSpPr>
      <dsp:spPr>
        <a:xfrm>
          <a:off x="6833887" y="30504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cap="none" dirty="0">
              <a:latin typeface="Montserrat" pitchFamily="2" charset="77"/>
            </a:rPr>
            <a:t>Reentry &amp; Safety</a:t>
          </a:r>
          <a:endParaRPr lang="en-US" sz="2100" kern="1200" cap="none" dirty="0">
            <a:latin typeface="Montserrat" pitchFamily="2" charset="77"/>
          </a:endParaRPr>
        </a:p>
      </dsp:txBody>
      <dsp:txXfrm>
        <a:off x="6833887" y="3050490"/>
        <a:ext cx="1800000" cy="720000"/>
      </dsp:txXfrm>
    </dsp:sp>
    <dsp:sp modelId="{6119E898-DAAC-402B-8EE8-B9CD72DBA82F}">
      <dsp:nvSpPr>
        <dsp:cNvPr id="0" name=""/>
        <dsp:cNvSpPr/>
      </dsp:nvSpPr>
      <dsp:spPr>
        <a:xfrm>
          <a:off x="9150379" y="1270492"/>
          <a:ext cx="1371599" cy="1371599"/>
        </a:xfrm>
        <a:prstGeom prst="ellipse">
          <a:avLst/>
        </a:prstGeom>
        <a:solidFill>
          <a:srgbClr val="1B5F2D"/>
        </a:solidFill>
        <a:ln>
          <a:noFill/>
        </a:ln>
        <a:effectLst/>
      </dsp:spPr>
      <dsp:style>
        <a:lnRef idx="0">
          <a:scrgbClr r="0" g="0" b="0"/>
        </a:lnRef>
        <a:fillRef idx="1">
          <a:scrgbClr r="0" g="0" b="0"/>
        </a:fillRef>
        <a:effectRef idx="0">
          <a:scrgbClr r="0" g="0" b="0"/>
        </a:effectRef>
        <a:fontRef idx="minor"/>
      </dsp:style>
    </dsp:sp>
    <dsp:sp modelId="{278EBB6B-3F55-4F41-8C44-714B8D6D0106}">
      <dsp:nvSpPr>
        <dsp:cNvPr id="0" name=""/>
        <dsp:cNvSpPr/>
      </dsp:nvSpPr>
      <dsp:spPr>
        <a:xfrm>
          <a:off x="9424698" y="1544811"/>
          <a:ext cx="822962" cy="8229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54B49-30A1-4EC3-B1F2-C9168A022341}">
      <dsp:nvSpPr>
        <dsp:cNvPr id="0" name=""/>
        <dsp:cNvSpPr/>
      </dsp:nvSpPr>
      <dsp:spPr>
        <a:xfrm>
          <a:off x="8948887" y="303779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cap="none" dirty="0">
              <a:latin typeface="Montserrat" pitchFamily="2" charset="77"/>
            </a:rPr>
            <a:t>Scholarships</a:t>
          </a:r>
          <a:br>
            <a:rPr lang="en-US" sz="2100" kern="1200" cap="none" dirty="0">
              <a:latin typeface="Montserrat" pitchFamily="2" charset="77"/>
            </a:rPr>
          </a:br>
          <a:endParaRPr lang="en-US" sz="2100" kern="1200" cap="none" dirty="0">
            <a:latin typeface="Montserrat" pitchFamily="2" charset="77"/>
          </a:endParaRPr>
        </a:p>
      </dsp:txBody>
      <dsp:txXfrm>
        <a:off x="8948887" y="3037790"/>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B6EE2-74C7-494D-93ED-7FEAFE35BBE4}">
      <dsp:nvSpPr>
        <dsp:cNvPr id="0" name=""/>
        <dsp:cNvSpPr/>
      </dsp:nvSpPr>
      <dsp:spPr>
        <a:xfrm>
          <a:off x="3450583" y="809068"/>
          <a:ext cx="5395105" cy="5395105"/>
        </a:xfrm>
        <a:prstGeom prst="blockArc">
          <a:avLst>
            <a:gd name="adj1" fmla="val 9000000"/>
            <a:gd name="adj2" fmla="val 16200000"/>
            <a:gd name="adj3" fmla="val 4644"/>
          </a:avLst>
        </a:prstGeom>
        <a:solidFill>
          <a:srgbClr val="1B5F2D"/>
        </a:solidFill>
        <a:ln>
          <a:noFill/>
        </a:ln>
        <a:effectLst/>
      </dsp:spPr>
      <dsp:style>
        <a:lnRef idx="0">
          <a:scrgbClr r="0" g="0" b="0"/>
        </a:lnRef>
        <a:fillRef idx="1">
          <a:scrgbClr r="0" g="0" b="0"/>
        </a:fillRef>
        <a:effectRef idx="0">
          <a:scrgbClr r="0" g="0" b="0"/>
        </a:effectRef>
        <a:fontRef idx="minor">
          <a:schemeClr val="lt1"/>
        </a:fontRef>
      </dsp:style>
    </dsp:sp>
    <dsp:sp modelId="{C207C029-CB25-394B-B7E3-B01F26D2663B}">
      <dsp:nvSpPr>
        <dsp:cNvPr id="0" name=""/>
        <dsp:cNvSpPr/>
      </dsp:nvSpPr>
      <dsp:spPr>
        <a:xfrm>
          <a:off x="3450583" y="809068"/>
          <a:ext cx="5395105" cy="5395105"/>
        </a:xfrm>
        <a:prstGeom prst="blockArc">
          <a:avLst>
            <a:gd name="adj1" fmla="val 1800000"/>
            <a:gd name="adj2" fmla="val 9000000"/>
            <a:gd name="adj3" fmla="val 4644"/>
          </a:avLst>
        </a:prstGeom>
        <a:solidFill>
          <a:srgbClr val="1B5F2D"/>
        </a:solidFill>
        <a:ln>
          <a:noFill/>
        </a:ln>
        <a:effectLst/>
      </dsp:spPr>
      <dsp:style>
        <a:lnRef idx="0">
          <a:scrgbClr r="0" g="0" b="0"/>
        </a:lnRef>
        <a:fillRef idx="1">
          <a:scrgbClr r="0" g="0" b="0"/>
        </a:fillRef>
        <a:effectRef idx="0">
          <a:scrgbClr r="0" g="0" b="0"/>
        </a:effectRef>
        <a:fontRef idx="minor">
          <a:schemeClr val="lt1"/>
        </a:fontRef>
      </dsp:style>
    </dsp:sp>
    <dsp:sp modelId="{B5E8A2DB-02EF-5F42-9227-CC0BFE791E52}">
      <dsp:nvSpPr>
        <dsp:cNvPr id="0" name=""/>
        <dsp:cNvSpPr/>
      </dsp:nvSpPr>
      <dsp:spPr>
        <a:xfrm>
          <a:off x="3450583" y="809068"/>
          <a:ext cx="5395105" cy="5395105"/>
        </a:xfrm>
        <a:prstGeom prst="blockArc">
          <a:avLst>
            <a:gd name="adj1" fmla="val 16200000"/>
            <a:gd name="adj2" fmla="val 1800000"/>
            <a:gd name="adj3" fmla="val 4644"/>
          </a:avLst>
        </a:prstGeom>
        <a:solidFill>
          <a:srgbClr val="1B5F2D"/>
        </a:solidFill>
        <a:ln>
          <a:noFill/>
        </a:ln>
        <a:effectLst/>
      </dsp:spPr>
      <dsp:style>
        <a:lnRef idx="0">
          <a:scrgbClr r="0" g="0" b="0"/>
        </a:lnRef>
        <a:fillRef idx="1">
          <a:scrgbClr r="0" g="0" b="0"/>
        </a:fillRef>
        <a:effectRef idx="0">
          <a:scrgbClr r="0" g="0" b="0"/>
        </a:effectRef>
        <a:fontRef idx="minor">
          <a:schemeClr val="lt1"/>
        </a:fontRef>
      </dsp:style>
    </dsp:sp>
    <dsp:sp modelId="{758DBC6D-5A26-FF49-978C-3E9E5F3F0E05}">
      <dsp:nvSpPr>
        <dsp:cNvPr id="0" name=""/>
        <dsp:cNvSpPr/>
      </dsp:nvSpPr>
      <dsp:spPr>
        <a:xfrm>
          <a:off x="4905300" y="2263784"/>
          <a:ext cx="2485672" cy="2485672"/>
        </a:xfrm>
        <a:prstGeom prst="ellipse">
          <a:avLst/>
        </a:prstGeom>
        <a:solidFill>
          <a:srgbClr val="9AD4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ontserrat" pitchFamily="2" charset="77"/>
            </a:rPr>
            <a:t>Monetary Sanctions</a:t>
          </a:r>
        </a:p>
      </dsp:txBody>
      <dsp:txXfrm>
        <a:off x="5269318" y="2627802"/>
        <a:ext cx="1757636" cy="1757636"/>
      </dsp:txXfrm>
    </dsp:sp>
    <dsp:sp modelId="{D03E991D-5D23-8D41-96DA-1AFA910B11B6}">
      <dsp:nvSpPr>
        <dsp:cNvPr id="0" name=""/>
        <dsp:cNvSpPr/>
      </dsp:nvSpPr>
      <dsp:spPr>
        <a:xfrm>
          <a:off x="5278151" y="1721"/>
          <a:ext cx="1739970" cy="1739970"/>
        </a:xfrm>
        <a:prstGeom prst="ellipse">
          <a:avLst/>
        </a:prstGeom>
        <a:solidFill>
          <a:srgbClr val="46B8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itchFamily="2" charset="77"/>
            </a:rPr>
            <a:t>Restitution</a:t>
          </a:r>
        </a:p>
      </dsp:txBody>
      <dsp:txXfrm>
        <a:off x="5532964" y="256534"/>
        <a:ext cx="1230344" cy="1230344"/>
      </dsp:txXfrm>
    </dsp:sp>
    <dsp:sp modelId="{AAEE7A3C-83AC-D94E-867D-2B2A456DFAF1}">
      <dsp:nvSpPr>
        <dsp:cNvPr id="0" name=""/>
        <dsp:cNvSpPr/>
      </dsp:nvSpPr>
      <dsp:spPr>
        <a:xfrm>
          <a:off x="7560053" y="3954092"/>
          <a:ext cx="1739970" cy="1739970"/>
        </a:xfrm>
        <a:prstGeom prst="ellipse">
          <a:avLst/>
        </a:prstGeom>
        <a:solidFill>
          <a:srgbClr val="46B8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itchFamily="2" charset="77"/>
            </a:rPr>
            <a:t>Fees*</a:t>
          </a:r>
        </a:p>
      </dsp:txBody>
      <dsp:txXfrm>
        <a:off x="7814866" y="4208905"/>
        <a:ext cx="1230344" cy="1230344"/>
      </dsp:txXfrm>
    </dsp:sp>
    <dsp:sp modelId="{585F98EB-A041-AE48-8207-22AFB25579B6}">
      <dsp:nvSpPr>
        <dsp:cNvPr id="0" name=""/>
        <dsp:cNvSpPr/>
      </dsp:nvSpPr>
      <dsp:spPr>
        <a:xfrm>
          <a:off x="2996248" y="3954092"/>
          <a:ext cx="1739970" cy="1739970"/>
        </a:xfrm>
        <a:prstGeom prst="ellipse">
          <a:avLst/>
        </a:prstGeom>
        <a:solidFill>
          <a:srgbClr val="46B8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pitchFamily="2" charset="77"/>
            </a:rPr>
            <a:t>Fines</a:t>
          </a:r>
        </a:p>
      </dsp:txBody>
      <dsp:txXfrm>
        <a:off x="3251061" y="4208905"/>
        <a:ext cx="1230344" cy="123034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4/21/25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LaToya starts with ‘Thank </a:t>
            </a:r>
            <a:r>
              <a:rPr lang="en-US" dirty="0" err="1"/>
              <a:t>you’s</a:t>
            </a:r>
            <a:r>
              <a:rPr lang="en-US" dirty="0"/>
              <a:t> for attending / brief intro</a:t>
            </a:r>
          </a:p>
        </p:txBody>
      </p:sp>
      <p:sp>
        <p:nvSpPr>
          <p:cNvPr id="4" name="Slide Number Placeholder 3"/>
          <p:cNvSpPr>
            <a:spLocks noGrp="1"/>
          </p:cNvSpPr>
          <p:nvPr>
            <p:ph type="sldNum" sz="quarter" idx="5"/>
          </p:nvPr>
        </p:nvSpPr>
        <p:spPr/>
        <p:txBody>
          <a:bodyPr/>
          <a:lstStyle/>
          <a:p>
            <a:fld id="{4F38AFD9-D5DB-4A47-A4BE-251B4DF1413A}" type="slidenum">
              <a:rPr lang="en-US" smtClean="0"/>
              <a:t>1</a:t>
            </a:fld>
            <a:endParaRPr lang="en-US"/>
          </a:p>
        </p:txBody>
      </p:sp>
    </p:spTree>
    <p:extLst>
      <p:ext uri="{BB962C8B-B14F-4D97-AF65-F5344CB8AC3E}">
        <p14:creationId xmlns:p14="http://schemas.microsoft.com/office/powerpoint/2010/main" val="3679277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963EE-CDBE-AE04-C307-C9C684348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9C990-D982-E50B-0924-1473E7323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07D7E-9B5C-CE8C-8D5E-38CF93800B70}"/>
              </a:ext>
            </a:extLst>
          </p:cNvPr>
          <p:cNvSpPr>
            <a:spLocks noGrp="1"/>
          </p:cNvSpPr>
          <p:nvPr>
            <p:ph type="body" idx="1"/>
          </p:nvPr>
        </p:nvSpPr>
        <p:spPr/>
        <p:txBody>
          <a:bodyPr/>
          <a:lstStyle/>
          <a:p>
            <a:r>
              <a:rPr lang="en-US" dirty="0"/>
              <a:t>Discussion will focus on fairness and effectiveness </a:t>
            </a:r>
          </a:p>
        </p:txBody>
      </p:sp>
      <p:sp>
        <p:nvSpPr>
          <p:cNvPr id="4" name="Slide Number Placeholder 3">
            <a:extLst>
              <a:ext uri="{FF2B5EF4-FFF2-40B4-BE49-F238E27FC236}">
                <a16:creationId xmlns:a16="http://schemas.microsoft.com/office/drawing/2014/main" id="{7CD45DEB-9AB6-8553-199E-95894E532D8A}"/>
              </a:ext>
            </a:extLst>
          </p:cNvPr>
          <p:cNvSpPr>
            <a:spLocks noGrp="1"/>
          </p:cNvSpPr>
          <p:nvPr>
            <p:ph type="sldNum" sz="quarter" idx="5"/>
          </p:nvPr>
        </p:nvSpPr>
        <p:spPr/>
        <p:txBody>
          <a:bodyPr/>
          <a:lstStyle/>
          <a:p>
            <a:fld id="{4F38AFD9-D5DB-4A47-A4BE-251B4DF1413A}" type="slidenum">
              <a:rPr lang="en-US" smtClean="0"/>
              <a:t>13</a:t>
            </a:fld>
            <a:endParaRPr lang="en-US"/>
          </a:p>
        </p:txBody>
      </p:sp>
    </p:spTree>
    <p:extLst>
      <p:ext uri="{BB962C8B-B14F-4D97-AF65-F5344CB8AC3E}">
        <p14:creationId xmlns:p14="http://schemas.microsoft.com/office/powerpoint/2010/main" val="92508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18</a:t>
            </a:fld>
            <a:endParaRPr lang="en-US"/>
          </a:p>
        </p:txBody>
      </p:sp>
    </p:spTree>
    <p:extLst>
      <p:ext uri="{BB962C8B-B14F-4D97-AF65-F5344CB8AC3E}">
        <p14:creationId xmlns:p14="http://schemas.microsoft.com/office/powerpoint/2010/main" val="90942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E61A-C3A7-0A13-2899-8B2CA3D9D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BBC3C-340F-1065-F533-98C7369F7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98A58-297A-D5F3-F7F8-3F09C66796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A788F7-AE6E-7B31-733D-13C14A311DE1}"/>
              </a:ext>
            </a:extLst>
          </p:cNvPr>
          <p:cNvSpPr>
            <a:spLocks noGrp="1"/>
          </p:cNvSpPr>
          <p:nvPr>
            <p:ph type="sldNum" sz="quarter" idx="5"/>
          </p:nvPr>
        </p:nvSpPr>
        <p:spPr/>
        <p:txBody>
          <a:bodyPr/>
          <a:lstStyle/>
          <a:p>
            <a:fld id="{4F38AFD9-D5DB-4A47-A4BE-251B4DF1413A}" type="slidenum">
              <a:rPr lang="en-US" smtClean="0"/>
              <a:t>21</a:t>
            </a:fld>
            <a:endParaRPr lang="en-US"/>
          </a:p>
        </p:txBody>
      </p:sp>
    </p:spTree>
    <p:extLst>
      <p:ext uri="{BB962C8B-B14F-4D97-AF65-F5344CB8AC3E}">
        <p14:creationId xmlns:p14="http://schemas.microsoft.com/office/powerpoint/2010/main" val="1760640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8EF0-CCEA-062E-59A2-831107BF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F0EF3-F3AE-5F3F-BF3F-B9FC45A10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DDFAD-66B9-62A3-6C09-9C28AB6223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a:extLst>
              <a:ext uri="{FF2B5EF4-FFF2-40B4-BE49-F238E27FC236}">
                <a16:creationId xmlns:a16="http://schemas.microsoft.com/office/drawing/2014/main" id="{F81A699E-1F94-9BF1-AE15-CA9A7F7D5305}"/>
              </a:ext>
            </a:extLst>
          </p:cNvPr>
          <p:cNvSpPr>
            <a:spLocks noGrp="1"/>
          </p:cNvSpPr>
          <p:nvPr>
            <p:ph type="sldNum" sz="quarter" idx="5"/>
          </p:nvPr>
        </p:nvSpPr>
        <p:spPr/>
        <p:txBody>
          <a:bodyPr/>
          <a:lstStyle/>
          <a:p>
            <a:fld id="{4F38AFD9-D5DB-4A47-A4BE-251B4DF1413A}" type="slidenum">
              <a:rPr lang="en-US" smtClean="0"/>
              <a:t>23</a:t>
            </a:fld>
            <a:endParaRPr lang="en-US"/>
          </a:p>
        </p:txBody>
      </p:sp>
    </p:spTree>
    <p:extLst>
      <p:ext uri="{BB962C8B-B14F-4D97-AF65-F5344CB8AC3E}">
        <p14:creationId xmlns:p14="http://schemas.microsoft.com/office/powerpoint/2010/main" val="20796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4C25C-0BC8-6840-3B5A-247A6D6A4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F675D-AFFC-3360-4EFC-FA58EF1A0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4A55E-9A0A-368A-631B-713E839AA0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a:extLst>
              <a:ext uri="{FF2B5EF4-FFF2-40B4-BE49-F238E27FC236}">
                <a16:creationId xmlns:a16="http://schemas.microsoft.com/office/drawing/2014/main" id="{E1D006BF-7B49-0AF9-A4BE-7BE8D2BE30E9}"/>
              </a:ext>
            </a:extLst>
          </p:cNvPr>
          <p:cNvSpPr>
            <a:spLocks noGrp="1"/>
          </p:cNvSpPr>
          <p:nvPr>
            <p:ph type="sldNum" sz="quarter" idx="5"/>
          </p:nvPr>
        </p:nvSpPr>
        <p:spPr/>
        <p:txBody>
          <a:bodyPr/>
          <a:lstStyle/>
          <a:p>
            <a:fld id="{4F38AFD9-D5DB-4A47-A4BE-251B4DF1413A}" type="slidenum">
              <a:rPr lang="en-US" smtClean="0"/>
              <a:t>24</a:t>
            </a:fld>
            <a:endParaRPr lang="en-US"/>
          </a:p>
        </p:txBody>
      </p:sp>
    </p:spTree>
    <p:extLst>
      <p:ext uri="{BB962C8B-B14F-4D97-AF65-F5344CB8AC3E}">
        <p14:creationId xmlns:p14="http://schemas.microsoft.com/office/powerpoint/2010/main" val="426522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A842-98DE-06A1-EF31-8497403FD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5EA67-0F59-1145-CAF4-F7587A10E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2B5A7-FB79-E24E-FCBC-25E7C7C737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a:extLst>
              <a:ext uri="{FF2B5EF4-FFF2-40B4-BE49-F238E27FC236}">
                <a16:creationId xmlns:a16="http://schemas.microsoft.com/office/drawing/2014/main" id="{FC1D0AD6-E0A4-57F0-2C0A-4C88F090AE64}"/>
              </a:ext>
            </a:extLst>
          </p:cNvPr>
          <p:cNvSpPr>
            <a:spLocks noGrp="1"/>
          </p:cNvSpPr>
          <p:nvPr>
            <p:ph type="sldNum" sz="quarter" idx="5"/>
          </p:nvPr>
        </p:nvSpPr>
        <p:spPr/>
        <p:txBody>
          <a:bodyPr/>
          <a:lstStyle/>
          <a:p>
            <a:fld id="{4F38AFD9-D5DB-4A47-A4BE-251B4DF1413A}" type="slidenum">
              <a:rPr lang="en-US" smtClean="0"/>
              <a:t>25</a:t>
            </a:fld>
            <a:endParaRPr lang="en-US"/>
          </a:p>
        </p:txBody>
      </p:sp>
    </p:spTree>
    <p:extLst>
      <p:ext uri="{BB962C8B-B14F-4D97-AF65-F5344CB8AC3E}">
        <p14:creationId xmlns:p14="http://schemas.microsoft.com/office/powerpoint/2010/main" val="914184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4FED-2C4E-42BC-8367-B7CB8DC99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D5045-CF7D-C852-C8CD-0E91AE20C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2CE5F-DBF4-CD9A-19EB-E5C1652402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09F49-1507-332F-BB95-00CC9FE7B42B}"/>
              </a:ext>
            </a:extLst>
          </p:cNvPr>
          <p:cNvSpPr>
            <a:spLocks noGrp="1"/>
          </p:cNvSpPr>
          <p:nvPr>
            <p:ph type="sldNum" sz="quarter" idx="5"/>
          </p:nvPr>
        </p:nvSpPr>
        <p:spPr/>
        <p:txBody>
          <a:bodyPr/>
          <a:lstStyle/>
          <a:p>
            <a:fld id="{4F38AFD9-D5DB-4A47-A4BE-251B4DF1413A}" type="slidenum">
              <a:rPr lang="en-US" smtClean="0"/>
              <a:t>26</a:t>
            </a:fld>
            <a:endParaRPr lang="en-US"/>
          </a:p>
        </p:txBody>
      </p:sp>
    </p:spTree>
    <p:extLst>
      <p:ext uri="{BB962C8B-B14F-4D97-AF65-F5344CB8AC3E}">
        <p14:creationId xmlns:p14="http://schemas.microsoft.com/office/powerpoint/2010/main" val="2943498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28</a:t>
            </a:fld>
            <a:endParaRPr lang="en-US"/>
          </a:p>
        </p:txBody>
      </p:sp>
    </p:spTree>
    <p:extLst>
      <p:ext uri="{BB962C8B-B14F-4D97-AF65-F5344CB8AC3E}">
        <p14:creationId xmlns:p14="http://schemas.microsoft.com/office/powerpoint/2010/main" val="279716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C249F-3EE6-91B9-2275-229A7041B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5FD8A-FE2F-EFDE-0455-02D900047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8B2B4-7B19-4DCC-437C-E47079D41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F3994-F233-2206-2D17-9A53A22208ED}"/>
              </a:ext>
            </a:extLst>
          </p:cNvPr>
          <p:cNvSpPr>
            <a:spLocks noGrp="1"/>
          </p:cNvSpPr>
          <p:nvPr>
            <p:ph type="sldNum" sz="quarter" idx="5"/>
          </p:nvPr>
        </p:nvSpPr>
        <p:spPr/>
        <p:txBody>
          <a:bodyPr/>
          <a:lstStyle/>
          <a:p>
            <a:fld id="{4F38AFD9-D5DB-4A47-A4BE-251B4DF1413A}" type="slidenum">
              <a:rPr lang="en-US" smtClean="0"/>
              <a:t>29</a:t>
            </a:fld>
            <a:endParaRPr lang="en-US"/>
          </a:p>
        </p:txBody>
      </p:sp>
    </p:spTree>
    <p:extLst>
      <p:ext uri="{BB962C8B-B14F-4D97-AF65-F5344CB8AC3E}">
        <p14:creationId xmlns:p14="http://schemas.microsoft.com/office/powerpoint/2010/main" val="258255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formal financial assessments used to determine ability to pay</a:t>
            </a:r>
          </a:p>
        </p:txBody>
      </p:sp>
      <p:sp>
        <p:nvSpPr>
          <p:cNvPr id="4" name="Slide Number Placeholder 3"/>
          <p:cNvSpPr>
            <a:spLocks noGrp="1"/>
          </p:cNvSpPr>
          <p:nvPr>
            <p:ph type="sldNum" sz="quarter" idx="5"/>
          </p:nvPr>
        </p:nvSpPr>
        <p:spPr/>
        <p:txBody>
          <a:bodyPr/>
          <a:lstStyle/>
          <a:p>
            <a:fld id="{9BAE0885-7142-CD4D-833A-A29C4B6468E5}" type="slidenum">
              <a:rPr lang="en-US" smtClean="0"/>
              <a:t>31</a:t>
            </a:fld>
            <a:endParaRPr lang="en-US"/>
          </a:p>
        </p:txBody>
      </p:sp>
    </p:spTree>
    <p:extLst>
      <p:ext uri="{BB962C8B-B14F-4D97-AF65-F5344CB8AC3E}">
        <p14:creationId xmlns:p14="http://schemas.microsoft.com/office/powerpoint/2010/main" val="124082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Andie will kick it off as the founder</a:t>
            </a:r>
          </a:p>
          <a:p>
            <a:endParaRPr lang="en-US" dirty="0"/>
          </a:p>
          <a:p>
            <a:r>
              <a:rPr lang="en-US" dirty="0"/>
              <a:t>Ebony, Andie, LaToya, and Shawn to briefly self introduce</a:t>
            </a:r>
          </a:p>
          <a:p>
            <a:endParaRPr lang="en-US" dirty="0"/>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2</a:t>
            </a:fld>
            <a:endParaRPr lang="en-US"/>
          </a:p>
        </p:txBody>
      </p:sp>
    </p:spTree>
    <p:extLst>
      <p:ext uri="{BB962C8B-B14F-4D97-AF65-F5344CB8AC3E}">
        <p14:creationId xmlns:p14="http://schemas.microsoft.com/office/powerpoint/2010/main" val="1120873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32</a:t>
            </a:fld>
            <a:endParaRPr lang="en-US"/>
          </a:p>
        </p:txBody>
      </p:sp>
    </p:spTree>
    <p:extLst>
      <p:ext uri="{BB962C8B-B14F-4D97-AF65-F5344CB8AC3E}">
        <p14:creationId xmlns:p14="http://schemas.microsoft.com/office/powerpoint/2010/main" val="397255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Few financial waivers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Percentage of Respondents Reporting They "Almost Never" or "Never" Request Financial Waivers </a:t>
            </a:r>
            <a:endParaRPr lang="en-US" dirty="0"/>
          </a:p>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33</a:t>
            </a:fld>
            <a:endParaRPr lang="en-US"/>
          </a:p>
        </p:txBody>
      </p:sp>
    </p:spTree>
    <p:extLst>
      <p:ext uri="{BB962C8B-B14F-4D97-AF65-F5344CB8AC3E}">
        <p14:creationId xmlns:p14="http://schemas.microsoft.com/office/powerpoint/2010/main" val="2728308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B5CF2-CC33-1F10-7595-D4D121382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3364A-EBDF-B081-1C47-9BDCB9FE4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D5E58-177B-445D-7A09-1ED6AC829A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05315-2862-0670-A5ED-81303775B85D}"/>
              </a:ext>
            </a:extLst>
          </p:cNvPr>
          <p:cNvSpPr>
            <a:spLocks noGrp="1"/>
          </p:cNvSpPr>
          <p:nvPr>
            <p:ph type="sldNum" sz="quarter" idx="5"/>
          </p:nvPr>
        </p:nvSpPr>
        <p:spPr/>
        <p:txBody>
          <a:bodyPr/>
          <a:lstStyle/>
          <a:p>
            <a:fld id="{4F38AFD9-D5DB-4A47-A4BE-251B4DF1413A}" type="slidenum">
              <a:rPr lang="en-US" smtClean="0"/>
              <a:t>35</a:t>
            </a:fld>
            <a:endParaRPr lang="en-US"/>
          </a:p>
        </p:txBody>
      </p:sp>
    </p:spTree>
    <p:extLst>
      <p:ext uri="{BB962C8B-B14F-4D97-AF65-F5344CB8AC3E}">
        <p14:creationId xmlns:p14="http://schemas.microsoft.com/office/powerpoint/2010/main" val="314240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3D54D-BB24-9349-2920-A2572B1B5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9182D-348F-9758-E3DC-31D65C37D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CD79F-E234-71B1-25AA-049A5F1103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a:extLst>
              <a:ext uri="{FF2B5EF4-FFF2-40B4-BE49-F238E27FC236}">
                <a16:creationId xmlns:a16="http://schemas.microsoft.com/office/drawing/2014/main" id="{6D44A3CB-4089-541B-5DC1-D8CB661E05F1}"/>
              </a:ext>
            </a:extLst>
          </p:cNvPr>
          <p:cNvSpPr>
            <a:spLocks noGrp="1"/>
          </p:cNvSpPr>
          <p:nvPr>
            <p:ph type="sldNum" sz="quarter" idx="5"/>
          </p:nvPr>
        </p:nvSpPr>
        <p:spPr/>
        <p:txBody>
          <a:bodyPr/>
          <a:lstStyle/>
          <a:p>
            <a:fld id="{4F38AFD9-D5DB-4A47-A4BE-251B4DF1413A}" type="slidenum">
              <a:rPr lang="en-US" smtClean="0"/>
              <a:t>36</a:t>
            </a:fld>
            <a:endParaRPr lang="en-US"/>
          </a:p>
        </p:txBody>
      </p:sp>
    </p:spTree>
    <p:extLst>
      <p:ext uri="{BB962C8B-B14F-4D97-AF65-F5344CB8AC3E}">
        <p14:creationId xmlns:p14="http://schemas.microsoft.com/office/powerpoint/2010/main" val="56974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rPr>
              <a:t>“It really does affect my ability to complete [supervision]. It makes it harder for me to complete because by the time I’ve spent most of my time trying to figure out how to get the money, then the other little bit of spare time I’ve got I have to use it for meetings and classes and things like that.”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38</a:t>
            </a:fld>
            <a:endParaRPr lang="en-US"/>
          </a:p>
        </p:txBody>
      </p:sp>
    </p:spTree>
    <p:extLst>
      <p:ext uri="{BB962C8B-B14F-4D97-AF65-F5344CB8AC3E}">
        <p14:creationId xmlns:p14="http://schemas.microsoft.com/office/powerpoint/2010/main" val="447366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4A1B-B0EA-36A2-85FB-622CF83D5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4EAA8-2DC0-D3CB-263D-911155D7E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B3ECE-9CC6-B045-F076-25D25E4D39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8B5ED-E3E4-2C99-86E9-6E651DB06BBF}"/>
              </a:ext>
            </a:extLst>
          </p:cNvPr>
          <p:cNvSpPr>
            <a:spLocks noGrp="1"/>
          </p:cNvSpPr>
          <p:nvPr>
            <p:ph type="sldNum" sz="quarter" idx="5"/>
          </p:nvPr>
        </p:nvSpPr>
        <p:spPr/>
        <p:txBody>
          <a:bodyPr/>
          <a:lstStyle/>
          <a:p>
            <a:fld id="{4F38AFD9-D5DB-4A47-A4BE-251B4DF1413A}" type="slidenum">
              <a:rPr lang="en-US" smtClean="0"/>
              <a:t>42</a:t>
            </a:fld>
            <a:endParaRPr lang="en-US"/>
          </a:p>
        </p:txBody>
      </p:sp>
    </p:spTree>
    <p:extLst>
      <p:ext uri="{BB962C8B-B14F-4D97-AF65-F5344CB8AC3E}">
        <p14:creationId xmlns:p14="http://schemas.microsoft.com/office/powerpoint/2010/main" val="500987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BA4A-CD07-F507-236B-3DD1F3897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DC2CE-30AB-2AF5-1C3A-9F628CB2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126D6-AA5A-628B-B4DF-B1FB6DA88E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err="1">
                <a:solidFill>
                  <a:srgbClr val="333333"/>
                </a:solidFill>
                <a:effectLst/>
                <a:latin typeface="Open Sans" panose="020B0606030504020204" pitchFamily="34" charset="0"/>
              </a:rPr>
              <a:t>Iratzoqui</a:t>
            </a:r>
            <a:r>
              <a:rPr lang="en-US" b="0" i="0" u="none" strike="noStrike" dirty="0">
                <a:solidFill>
                  <a:srgbClr val="333333"/>
                </a:solidFill>
                <a:effectLst/>
                <a:latin typeface="Open Sans" panose="020B0606030504020204" pitchFamily="34" charset="0"/>
              </a:rPr>
              <a:t> A., Metcalfe </a:t>
            </a:r>
            <a:endParaRPr lang="en-US" dirty="0"/>
          </a:p>
          <a:p>
            <a:endParaRPr lang="en-US" dirty="0"/>
          </a:p>
        </p:txBody>
      </p:sp>
      <p:sp>
        <p:nvSpPr>
          <p:cNvPr id="4" name="Slide Number Placeholder 3">
            <a:extLst>
              <a:ext uri="{FF2B5EF4-FFF2-40B4-BE49-F238E27FC236}">
                <a16:creationId xmlns:a16="http://schemas.microsoft.com/office/drawing/2014/main" id="{E8DB51D6-95A8-AAAA-CC45-A28E5CB6CFFB}"/>
              </a:ext>
            </a:extLst>
          </p:cNvPr>
          <p:cNvSpPr>
            <a:spLocks noGrp="1"/>
          </p:cNvSpPr>
          <p:nvPr>
            <p:ph type="sldNum" sz="quarter" idx="5"/>
          </p:nvPr>
        </p:nvSpPr>
        <p:spPr/>
        <p:txBody>
          <a:bodyPr/>
          <a:lstStyle/>
          <a:p>
            <a:fld id="{4F38AFD9-D5DB-4A47-A4BE-251B4DF1413A}" type="slidenum">
              <a:rPr lang="en-US" smtClean="0"/>
              <a:t>44</a:t>
            </a:fld>
            <a:endParaRPr lang="en-US"/>
          </a:p>
        </p:txBody>
      </p:sp>
    </p:spTree>
    <p:extLst>
      <p:ext uri="{BB962C8B-B14F-4D97-AF65-F5344CB8AC3E}">
        <p14:creationId xmlns:p14="http://schemas.microsoft.com/office/powerpoint/2010/main" val="2352047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958C-3830-CAEF-C9CE-27BA21120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D35F8-1F53-A3D8-58CF-8473CC9CA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66924-F19D-2AD8-C2EC-3123534B5C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E5BEB-C4FD-8A68-3450-BC0101A2851A}"/>
              </a:ext>
            </a:extLst>
          </p:cNvPr>
          <p:cNvSpPr>
            <a:spLocks noGrp="1"/>
          </p:cNvSpPr>
          <p:nvPr>
            <p:ph type="sldNum" sz="quarter" idx="5"/>
          </p:nvPr>
        </p:nvSpPr>
        <p:spPr/>
        <p:txBody>
          <a:bodyPr/>
          <a:lstStyle/>
          <a:p>
            <a:fld id="{4F38AFD9-D5DB-4A47-A4BE-251B4DF1413A}" type="slidenum">
              <a:rPr lang="en-US" smtClean="0"/>
              <a:t>45</a:t>
            </a:fld>
            <a:endParaRPr lang="en-US"/>
          </a:p>
        </p:txBody>
      </p:sp>
    </p:spTree>
    <p:extLst>
      <p:ext uri="{BB962C8B-B14F-4D97-AF65-F5344CB8AC3E}">
        <p14:creationId xmlns:p14="http://schemas.microsoft.com/office/powerpoint/2010/main" val="153150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a:solidFill>
                  <a:srgbClr val="000000"/>
                </a:solidFill>
                <a:effectLst/>
                <a:latin typeface="Georgia" panose="02040502050405020303" pitchFamily="18" charset="0"/>
              </a:rPr>
              <a:t>Monetary Sanctions as Chronic and Acute Health Stressors: The Emotional Strain of People Who Owe Court Fines and Fees</a:t>
            </a:r>
          </a:p>
          <a:p>
            <a:pPr algn="l" fontAlgn="base"/>
            <a:r>
              <a:rPr lang="en-US" b="0" i="0" u="none" strike="noStrike" dirty="0" err="1">
                <a:solidFill>
                  <a:srgbClr val="000000"/>
                </a:solidFill>
                <a:effectLst/>
                <a:latin typeface="inherit"/>
              </a:rPr>
              <a:t>Alexes</a:t>
            </a:r>
            <a:r>
              <a:rPr lang="en-US" b="0" i="0" u="none" strike="noStrike" dirty="0">
                <a:solidFill>
                  <a:srgbClr val="000000"/>
                </a:solidFill>
                <a:effectLst/>
                <a:latin typeface="inherit"/>
              </a:rPr>
              <a:t> Harris, Tyler Smith</a:t>
            </a:r>
            <a:endParaRPr lang="en-US" b="0" i="0" u="none" strike="noStrike" dirty="0">
              <a:solidFill>
                <a:srgbClr val="000000"/>
              </a:solidFill>
              <a:effectLst/>
              <a:latin typeface="Helvetica Neue" panose="02000503000000020004" pitchFamily="2" charset="0"/>
            </a:endParaRPr>
          </a:p>
          <a:p>
            <a:pPr algn="l" fontAlgn="base"/>
            <a:r>
              <a:rPr lang="en-US" b="0" i="0" u="none" strike="noStrike" dirty="0">
                <a:solidFill>
                  <a:srgbClr val="000000"/>
                </a:solidFill>
                <a:effectLst/>
                <a:latin typeface="inherit"/>
              </a:rPr>
              <a:t>RSF: The Russell Sage Foundation Journal of the Social Sciences Jan 2022, 8 (2) 36-56; </a:t>
            </a:r>
            <a:r>
              <a:rPr lang="en-US" b="1" i="0" u="none" strike="noStrike" dirty="0">
                <a:solidFill>
                  <a:srgbClr val="000000"/>
                </a:solidFill>
                <a:effectLst/>
                <a:latin typeface="inherit"/>
              </a:rPr>
              <a:t>DOI:</a:t>
            </a:r>
            <a:r>
              <a:rPr lang="en-US" b="0" i="0" u="none" strike="noStrike" dirty="0">
                <a:solidFill>
                  <a:srgbClr val="000000"/>
                </a:solidFill>
                <a:effectLst/>
                <a:latin typeface="inherit"/>
              </a:rPr>
              <a:t>10.7758/RSF.2022.8.2.02</a:t>
            </a:r>
            <a:endParaRPr lang="en-US" b="0" i="0" u="none" strike="noStrike" dirty="0">
              <a:solidFill>
                <a:srgbClr val="000000"/>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48</a:t>
            </a:fld>
            <a:endParaRPr lang="en-US"/>
          </a:p>
        </p:txBody>
      </p:sp>
    </p:spTree>
    <p:extLst>
      <p:ext uri="{BB962C8B-B14F-4D97-AF65-F5344CB8AC3E}">
        <p14:creationId xmlns:p14="http://schemas.microsoft.com/office/powerpoint/2010/main" val="374934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Andie – overall Why of MJP, what her vision is, and then mission</a:t>
            </a:r>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3</a:t>
            </a:fld>
            <a:endParaRPr lang="en-US"/>
          </a:p>
        </p:txBody>
      </p:sp>
    </p:spTree>
    <p:extLst>
      <p:ext uri="{BB962C8B-B14F-4D97-AF65-F5344CB8AC3E}">
        <p14:creationId xmlns:p14="http://schemas.microsoft.com/office/powerpoint/2010/main" val="374698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Andie – mention Board’s lived experience, development expertise, etc. </a:t>
            </a:r>
          </a:p>
          <a:p>
            <a:endParaRPr lang="en-US" dirty="0"/>
          </a:p>
          <a:p>
            <a:r>
              <a:rPr lang="en-US" dirty="0"/>
              <a:t>Revise slide to include photos of full Board / Council</a:t>
            </a:r>
          </a:p>
        </p:txBody>
      </p:sp>
      <p:sp>
        <p:nvSpPr>
          <p:cNvPr id="4" name="Slide Number Placeholder 3"/>
          <p:cNvSpPr>
            <a:spLocks noGrp="1"/>
          </p:cNvSpPr>
          <p:nvPr>
            <p:ph type="sldNum" sz="quarter" idx="5"/>
          </p:nvPr>
        </p:nvSpPr>
        <p:spPr/>
        <p:txBody>
          <a:bodyPr/>
          <a:lstStyle/>
          <a:p>
            <a:fld id="{4F38AFD9-D5DB-4A47-A4BE-251B4DF1413A}" type="slidenum">
              <a:rPr lang="en-US" smtClean="0"/>
              <a:t>4</a:t>
            </a:fld>
            <a:endParaRPr lang="en-US"/>
          </a:p>
        </p:txBody>
      </p:sp>
    </p:spTree>
    <p:extLst>
      <p:ext uri="{BB962C8B-B14F-4D97-AF65-F5344CB8AC3E}">
        <p14:creationId xmlns:p14="http://schemas.microsoft.com/office/powerpoint/2010/main" val="7887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LaToya – talk about the buckets:</a:t>
            </a:r>
          </a:p>
          <a:p>
            <a:endParaRPr lang="en-US" dirty="0"/>
          </a:p>
          <a:p>
            <a:pPr marL="342900" indent="-342900" algn="l">
              <a:buFont typeface="Arial" panose="020B0604020202020204" pitchFamily="34" charset="0"/>
              <a:buChar char="•"/>
            </a:pPr>
            <a:r>
              <a:rPr lang="en-US" sz="1200" b="1" i="0" dirty="0">
                <a:solidFill>
                  <a:srgbClr val="000000"/>
                </a:solidFill>
                <a:effectLst/>
                <a:latin typeface="Aptos" panose="020B0004020202020204" pitchFamily="34" charset="0"/>
              </a:rPr>
              <a:t> Research: </a:t>
            </a:r>
            <a:r>
              <a:rPr lang="en-US" sz="1200" b="0" i="0" dirty="0">
                <a:solidFill>
                  <a:srgbClr val="000000"/>
                </a:solidFill>
                <a:effectLst/>
                <a:latin typeface="Aptos" panose="020B0004020202020204" pitchFamily="34" charset="0"/>
              </a:rPr>
              <a:t>Conduct and support research on overlooked areas affecting system-involved populations, leveraging evidence-based practices.</a:t>
            </a:r>
          </a:p>
          <a:p>
            <a:pPr marL="342900" indent="-342900" algn="l">
              <a:buFont typeface="Arial" panose="020B0604020202020204" pitchFamily="34" charset="0"/>
              <a:buChar char="•"/>
            </a:pPr>
            <a:endParaRPr lang="en-US" sz="1200" b="0" i="0"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1200" b="1" i="0" dirty="0">
                <a:solidFill>
                  <a:srgbClr val="000000"/>
                </a:solidFill>
                <a:effectLst/>
                <a:latin typeface="Aptos" panose="020B0004020202020204" pitchFamily="34" charset="0"/>
              </a:rPr>
              <a:t> Education:</a:t>
            </a:r>
            <a:r>
              <a:rPr lang="en-US" sz="1200" b="0" i="0" dirty="0">
                <a:solidFill>
                  <a:srgbClr val="000000"/>
                </a:solidFill>
                <a:effectLst/>
                <a:latin typeface="Aptos" panose="020B0004020202020204" pitchFamily="34" charset="0"/>
              </a:rPr>
              <a:t> Advocate for and provide training to enhance access to education for underserved communities and justice professionals.</a:t>
            </a:r>
          </a:p>
          <a:p>
            <a:pPr marL="342900" indent="-342900" algn="l">
              <a:buFont typeface="Arial" panose="020B0604020202020204" pitchFamily="34" charset="0"/>
              <a:buChar char="•"/>
            </a:pPr>
            <a:endParaRPr lang="en-US" sz="1200" b="0" i="0"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1200" b="1" i="0" dirty="0">
                <a:solidFill>
                  <a:srgbClr val="000000"/>
                </a:solidFill>
                <a:effectLst/>
                <a:latin typeface="Aptos" panose="020B0004020202020204" pitchFamily="34" charset="0"/>
              </a:rPr>
              <a:t>Thought Leadership: </a:t>
            </a:r>
            <a:r>
              <a:rPr lang="en-US" sz="1200" b="0" i="0" dirty="0">
                <a:solidFill>
                  <a:srgbClr val="000000"/>
                </a:solidFill>
                <a:effectLst/>
                <a:latin typeface="Aptos" panose="020B0004020202020204" pitchFamily="34" charset="0"/>
              </a:rPr>
              <a:t>Share insights and innovations that can transform the justice system and improve outcomes for those impacted.</a:t>
            </a:r>
          </a:p>
          <a:p>
            <a:pPr marL="342900" indent="-342900" algn="l">
              <a:buFont typeface="Arial" panose="020B0604020202020204" pitchFamily="34" charset="0"/>
              <a:buChar char="•"/>
            </a:pPr>
            <a:endParaRPr lang="en-US" sz="1200" b="0" i="0"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1200" b="1" i="0" dirty="0">
                <a:solidFill>
                  <a:srgbClr val="000000"/>
                </a:solidFill>
                <a:effectLst/>
                <a:latin typeface="Aptos" panose="020B0004020202020204" pitchFamily="34" charset="0"/>
              </a:rPr>
              <a:t>Reentry &amp; Safety:</a:t>
            </a:r>
            <a:r>
              <a:rPr lang="en-US" sz="1200" b="0" i="0" dirty="0">
                <a:solidFill>
                  <a:srgbClr val="000000"/>
                </a:solidFill>
                <a:effectLst/>
                <a:latin typeface="Aptos" panose="020B0004020202020204" pitchFamily="34" charset="0"/>
              </a:rPr>
              <a:t> Develop programs that support successful reentry and personal and family safety.</a:t>
            </a:r>
          </a:p>
          <a:p>
            <a:pPr marL="342900" indent="-342900" algn="l">
              <a:buFont typeface="Arial" panose="020B0604020202020204" pitchFamily="34" charset="0"/>
              <a:buChar char="•"/>
            </a:pPr>
            <a:endParaRPr lang="en-US" sz="1200" b="0" i="0" dirty="0">
              <a:solidFill>
                <a:srgbClr val="000000"/>
              </a:solidFill>
              <a:effectLst/>
              <a:latin typeface="Aptos" panose="020B0004020202020204" pitchFamily="34" charset="0"/>
            </a:endParaRPr>
          </a:p>
          <a:p>
            <a:pPr marL="342900" indent="-342900" algn="l">
              <a:buFont typeface="Arial" panose="020B0604020202020204" pitchFamily="34" charset="0"/>
              <a:buChar char="•"/>
            </a:pPr>
            <a:r>
              <a:rPr lang="en-US" sz="1200" b="1" i="0" dirty="0">
                <a:solidFill>
                  <a:srgbClr val="000000"/>
                </a:solidFill>
                <a:effectLst/>
                <a:latin typeface="Aptos" panose="020B0004020202020204" pitchFamily="34" charset="0"/>
              </a:rPr>
              <a:t>Scholarships:</a:t>
            </a:r>
            <a:r>
              <a:rPr lang="en-US" sz="1200" b="0" i="0" dirty="0">
                <a:solidFill>
                  <a:srgbClr val="000000"/>
                </a:solidFill>
                <a:effectLst/>
                <a:latin typeface="Aptos" panose="020B0004020202020204" pitchFamily="34" charset="0"/>
              </a:rPr>
              <a:t> Manage funds to support returning students, especially those pursuing careers in finance.</a:t>
            </a:r>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5</a:t>
            </a:fld>
            <a:endParaRPr lang="en-US"/>
          </a:p>
        </p:txBody>
      </p:sp>
    </p:spTree>
    <p:extLst>
      <p:ext uri="{BB962C8B-B14F-4D97-AF65-F5344CB8AC3E}">
        <p14:creationId xmlns:p14="http://schemas.microsoft.com/office/powerpoint/2010/main" val="326690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p:txBody>
      </p:sp>
      <p:sp>
        <p:nvSpPr>
          <p:cNvPr id="4" name="Slide Number Placeholder 3"/>
          <p:cNvSpPr>
            <a:spLocks noGrp="1"/>
          </p:cNvSpPr>
          <p:nvPr>
            <p:ph type="sldNum" sz="quarter" idx="5"/>
          </p:nvPr>
        </p:nvSpPr>
        <p:spPr/>
        <p:txBody>
          <a:bodyPr/>
          <a:lstStyle/>
          <a:p>
            <a:fld id="{4F38AFD9-D5DB-4A47-A4BE-251B4DF1413A}" type="slidenum">
              <a:rPr lang="en-US" smtClean="0"/>
              <a:t>6</a:t>
            </a:fld>
            <a:endParaRPr lang="en-US"/>
          </a:p>
        </p:txBody>
      </p:sp>
    </p:spTree>
    <p:extLst>
      <p:ext uri="{BB962C8B-B14F-4D97-AF65-F5344CB8AC3E}">
        <p14:creationId xmlns:p14="http://schemas.microsoft.com/office/powerpoint/2010/main" val="304517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LaToya/Ebony </a:t>
            </a:r>
          </a:p>
          <a:p>
            <a:endParaRPr lang="en-US" dirty="0"/>
          </a:p>
          <a:p>
            <a:r>
              <a:rPr lang="en-US" dirty="0"/>
              <a:t>Discussion will focus on fairness and effectiveness </a:t>
            </a:r>
          </a:p>
        </p:txBody>
      </p:sp>
      <p:sp>
        <p:nvSpPr>
          <p:cNvPr id="4" name="Slide Number Placeholder 3"/>
          <p:cNvSpPr>
            <a:spLocks noGrp="1"/>
          </p:cNvSpPr>
          <p:nvPr>
            <p:ph type="sldNum" sz="quarter" idx="5"/>
          </p:nvPr>
        </p:nvSpPr>
        <p:spPr/>
        <p:txBody>
          <a:bodyPr/>
          <a:lstStyle/>
          <a:p>
            <a:fld id="{4F38AFD9-D5DB-4A47-A4BE-251B4DF1413A}" type="slidenum">
              <a:rPr lang="en-US" smtClean="0"/>
              <a:t>7</a:t>
            </a:fld>
            <a:endParaRPr lang="en-US"/>
          </a:p>
        </p:txBody>
      </p:sp>
    </p:spTree>
    <p:extLst>
      <p:ext uri="{BB962C8B-B14F-4D97-AF65-F5344CB8AC3E}">
        <p14:creationId xmlns:p14="http://schemas.microsoft.com/office/powerpoint/2010/main" val="249534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E0885-7142-CD4D-833A-A29C4B6468E5}" type="slidenum">
              <a:rPr lang="en-US" smtClean="0"/>
              <a:t>8</a:t>
            </a:fld>
            <a:endParaRPr lang="en-US"/>
          </a:p>
        </p:txBody>
      </p:sp>
    </p:spTree>
    <p:extLst>
      <p:ext uri="{BB962C8B-B14F-4D97-AF65-F5344CB8AC3E}">
        <p14:creationId xmlns:p14="http://schemas.microsoft.com/office/powerpoint/2010/main" val="424538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site I studied at 53 fees individuals could be assessment </a:t>
            </a:r>
          </a:p>
          <a:p>
            <a:endParaRPr lang="en-US" dirty="0"/>
          </a:p>
          <a:p>
            <a:r>
              <a:rPr lang="en-US" dirty="0"/>
              <a:t>Limitations too with program/treatment fees because private providers often providing those</a:t>
            </a:r>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11</a:t>
            </a:fld>
            <a:endParaRPr lang="en-US"/>
          </a:p>
        </p:txBody>
      </p:sp>
    </p:spTree>
    <p:extLst>
      <p:ext uri="{BB962C8B-B14F-4D97-AF65-F5344CB8AC3E}">
        <p14:creationId xmlns:p14="http://schemas.microsoft.com/office/powerpoint/2010/main" val="204066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D2FF9969-36F5-A04D-9C4E-6D14B247E31D}" type="datetime1">
              <a:rPr lang="en-US" smtClean="0"/>
              <a:t>4/21/25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11B41D-BC6F-F948-BF60-42810C934E40}" type="datetime1">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735451-100A-F84A-BF27-B4E4B0F954CE}" type="datetime1">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540FFD-F43A-104C-896A-DA2953E52505}" type="datetime1">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655300" y="6721475"/>
            <a:ext cx="2133600" cy="365125"/>
          </a:xfrm>
        </p:spPr>
        <p:txBody>
          <a:bodyPr/>
          <a:lstStyle>
            <a:lvl1pPr>
              <a:defRPr sz="2000">
                <a:solidFill>
                  <a:schemeClr val="bg1"/>
                </a:solidFill>
                <a:latin typeface="Montserrat" pitchFamily="2" charset="77"/>
              </a:defRPr>
            </a:lvl1pPr>
          </a:lstStyle>
          <a:p>
            <a:fld id="{DF6943E6-0357-1B40-8726-50F09ABBA837}" type="slidenum">
              <a:rPr lang="en-US" smtClean="0"/>
              <a:pPr/>
              <a:t>‹#›</a:t>
            </a:fld>
            <a:endParaRPr lang="en-US" dirty="0"/>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5FA1B5-6DB5-004C-BCEE-420E69B980B5}" type="datetime1">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8C3ADD-1565-9345-9058-E29F2C18272F}" type="datetime1">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03BBC2-91AF-E542-B2EF-56C9E239CE0E}" type="datetime1">
              <a:rPr lang="en-US" smtClean="0"/>
              <a:t>4/21/25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9BB0C9-3BD3-8944-BFD7-B4D6C7936354}" type="datetime1">
              <a:rPr lang="en-US" smtClean="0"/>
              <a:t>4/21/25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79646-EAAD-1244-9B4B-A9491BFE2ACC}" type="datetime1">
              <a:rPr lang="en-US" smtClean="0"/>
              <a:t>4/21/25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B6635-B114-CE47-87EC-CFF442186C8F}" type="datetime1">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A2138-7C1B-AF43-93A9-9D768675EB86}" type="datetime1">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340EA-56F8-E040-B824-5BA46E7B8831}" type="datetime1">
              <a:rPr lang="en-US" smtClean="0"/>
              <a:t>4/21/25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55300" y="6557962"/>
            <a:ext cx="2133600" cy="365125"/>
          </a:xfrm>
          <a:prstGeom prst="rect">
            <a:avLst/>
          </a:prstGeom>
        </p:spPr>
        <p:txBody>
          <a:bodyPr vert="horz" lIns="91440" tIns="45720" rIns="91440" bIns="45720" rtlCol="0" anchor="ctr"/>
          <a:lstStyle>
            <a:lvl1pPr algn="r">
              <a:defRPr sz="2000">
                <a:solidFill>
                  <a:schemeClr val="bg1"/>
                </a:solidFill>
                <a:latin typeface="Montserrat" pitchFamily="2" charset="77"/>
              </a:defRPr>
            </a:lvl1pPr>
          </a:lstStyle>
          <a:p>
            <a:fld id="{DF6943E6-0357-1B40-8726-50F09ABBA837}" type="slidenum">
              <a:rPr lang="en-US" smtClean="0"/>
              <a:pPr/>
              <a:t>‹#›</a:t>
            </a:fld>
            <a:endParaRPr lang="en-US" dirty="0"/>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77/009385482091887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Cover"/>
        <p:cNvGrpSpPr/>
        <p:nvPr/>
      </p:nvGrpSpPr>
      <p:grpSpPr>
        <a:xfrm>
          <a:off x="0" y="0"/>
          <a:ext cx="0" cy="0"/>
          <a:chOff x="0" y="0"/>
          <a:chExt cx="0" cy="0"/>
        </a:xfrm>
      </p:grpSpPr>
      <p:sp>
        <p:nvSpPr>
          <p:cNvPr id="2" name="Rectangle 1"/>
          <p:cNvSpPr/>
          <p:nvPr/>
        </p:nvSpPr>
        <p:spPr>
          <a:xfrm>
            <a:off x="1158815" y="4518862"/>
            <a:ext cx="9226156" cy="1087211"/>
          </a:xfrm>
          <a:prstGeom prst="rect">
            <a:avLst/>
          </a:prstGeom>
        </p:spPr>
        <p:txBody>
          <a:bodyPr spcFirstLastPara="0" lIns="95250" tIns="95250" rIns="95250" bIns="0" anchor="t"/>
          <a:lstStyle/>
          <a:p>
            <a:pPr algn="l" hangingPunct="0">
              <a:lnSpc>
                <a:spcPct val="100000"/>
              </a:lnSpc>
            </a:pPr>
            <a:r>
              <a:rPr lang="en-US" sz="2250" b="1" dirty="0">
                <a:solidFill>
                  <a:srgbClr val="47B748"/>
                </a:solidFill>
                <a:latin typeface="Montserrat"/>
                <a:cs typeface="Montserrat"/>
              </a:rPr>
              <a:t>Ebony L. Ruhland, PhD </a:t>
            </a:r>
            <a:r>
              <a:rPr lang="en-US" sz="2250" b="1" dirty="0">
                <a:latin typeface="Montserrat"/>
                <a:cs typeface="Montserrat"/>
              </a:rPr>
              <a:t>| </a:t>
            </a:r>
            <a:r>
              <a:rPr lang="en-US" sz="2250" i="1" dirty="0">
                <a:solidFill>
                  <a:srgbClr val="92D050"/>
                </a:solidFill>
                <a:latin typeface="Montserrat"/>
                <a:cs typeface="Montserrat"/>
              </a:rPr>
              <a:t>Rutgers University Newark</a:t>
            </a:r>
          </a:p>
          <a:p>
            <a:pPr algn="l" hangingPunct="0">
              <a:lnSpc>
                <a:spcPct val="100000"/>
              </a:lnSpc>
            </a:pPr>
            <a:r>
              <a:rPr lang="en-US" sz="2250" b="1" dirty="0">
                <a:solidFill>
                  <a:srgbClr val="92D050"/>
                </a:solidFill>
                <a:latin typeface="Montserrat"/>
                <a:cs typeface="Montserrat"/>
              </a:rPr>
              <a:t>April 2025</a:t>
            </a:r>
            <a:endParaRPr sz="2250" b="1" dirty="0">
              <a:solidFill>
                <a:srgbClr val="92D050"/>
              </a:solidFill>
              <a:latin typeface="Montserrat"/>
              <a:ea typeface="+mn-ea"/>
              <a:cs typeface="Montserrat"/>
            </a:endParaRPr>
          </a:p>
        </p:txBody>
      </p:sp>
      <p:pic>
        <p:nvPicPr>
          <p:cNvPr id="3" name="Shape-1"/>
          <p:cNvPicPr>
            <a:picLocks noChangeAspect="1"/>
          </p:cNvPicPr>
          <p:nvPr/>
        </p:nvPicPr>
        <p:blipFill>
          <a:blip r:embed="rId3"/>
          <a:stretch>
            <a:fillRect/>
          </a:stretch>
        </p:blipFill>
        <p:spPr>
          <a:xfrm>
            <a:off x="0" y="6050817"/>
            <a:ext cx="13011150" cy="1264383"/>
          </a:xfrm>
          <a:prstGeom prst="rect">
            <a:avLst/>
          </a:prstGeom>
        </p:spPr>
      </p:pic>
      <p:sp>
        <p:nvSpPr>
          <p:cNvPr id="4" name="Rectangle 3"/>
          <p:cNvSpPr/>
          <p:nvPr/>
        </p:nvSpPr>
        <p:spPr>
          <a:xfrm>
            <a:off x="1158815" y="2088439"/>
            <a:ext cx="11397343" cy="2706461"/>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From Payment Plans to Penalties: Fines and Fees in the Criminal Justice System</a:t>
            </a:r>
            <a:endParaRPr sz="4800" b="1" dirty="0">
              <a:solidFill>
                <a:srgbClr val="292929"/>
              </a:solidFill>
              <a:latin typeface="Montserrat"/>
              <a:ea typeface="+mn-ea"/>
              <a:cs typeface="Montserrat"/>
            </a:endParaRPr>
          </a:p>
        </p:txBody>
      </p:sp>
      <p:pic>
        <p:nvPicPr>
          <p:cNvPr id="5" name="image"/>
          <p:cNvPicPr/>
          <p:nvPr/>
        </p:nvPicPr>
        <p:blipFill rotWithShape="1">
          <a:blip r:embed="rId4"/>
          <a:stretch>
            <a:fillRect/>
          </a:stretch>
        </p:blipFill>
        <p:spPr>
          <a:xfrm>
            <a:off x="541153" y="275577"/>
            <a:ext cx="3051901" cy="810946"/>
          </a:xfrm>
          <a:prstGeom prst="rect">
            <a:avLst/>
          </a:prstGeom>
        </p:spPr>
      </p:pic>
      <p:sp>
        <p:nvSpPr>
          <p:cNvPr id="6" name="Slide Number Placeholder 5">
            <a:extLst>
              <a:ext uri="{FF2B5EF4-FFF2-40B4-BE49-F238E27FC236}">
                <a16:creationId xmlns:a16="http://schemas.microsoft.com/office/drawing/2014/main" id="{48B45A47-4958-FADD-5EFD-90F7418ADFBE}"/>
              </a:ext>
            </a:extLst>
          </p:cNvPr>
          <p:cNvSpPr>
            <a:spLocks noGrp="1"/>
          </p:cNvSpPr>
          <p:nvPr>
            <p:ph type="sldNum" sz="quarter" idx="12"/>
          </p:nvPr>
        </p:nvSpPr>
        <p:spPr/>
        <p:txBody>
          <a:bodyPr/>
          <a:lstStyle/>
          <a:p>
            <a:fld id="{6CB18C70-803E-428A-BAB3-289BE172EF8D}" type="slidenum">
              <a:rPr lang="en-US" smtClean="0"/>
              <a:t>1</a:t>
            </a:fld>
            <a:endParaRPr lang="en-US"/>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353E5D7C-4D94-F1BC-DFFB-3A2B10587667}"/>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E7B3B17C-C213-75C3-FB9C-F3434BE1F4A8}"/>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B29DE0A1-8749-3697-9EAB-F5D1046981BE}"/>
              </a:ext>
            </a:extLst>
          </p:cNvPr>
          <p:cNvSpPr/>
          <p:nvPr/>
        </p:nvSpPr>
        <p:spPr>
          <a:xfrm>
            <a:off x="5539118" y="1030778"/>
            <a:ext cx="204609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Fines</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01EBD46D-5970-5557-0C6A-3C882E9A41FF}"/>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23BBBA9F-345D-6AB2-773F-007B45820E39}"/>
              </a:ext>
            </a:extLst>
          </p:cNvPr>
          <p:cNvSpPr txBox="1"/>
          <p:nvPr/>
        </p:nvSpPr>
        <p:spPr>
          <a:xfrm>
            <a:off x="1183341" y="2162054"/>
            <a:ext cx="10757647" cy="1754326"/>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ontserrat" pitchFamily="2" charset="77"/>
              </a:rPr>
              <a:t>Typically, the punishment for the offense</a:t>
            </a:r>
          </a:p>
          <a:p>
            <a:pPr marL="285750" indent="-285750">
              <a:buFont typeface="Arial" panose="020B0604020202020204" pitchFamily="34" charset="0"/>
              <a:buChar char="•"/>
            </a:pPr>
            <a:endParaRPr lang="en-US" sz="3600" dirty="0">
              <a:latin typeface="Montserrat" pitchFamily="2" charset="77"/>
            </a:endParaRPr>
          </a:p>
          <a:p>
            <a:pPr marL="285750" indent="-285750">
              <a:buFont typeface="Arial" panose="020B0604020202020204" pitchFamily="34" charset="0"/>
              <a:buChar char="•"/>
            </a:pPr>
            <a:r>
              <a:rPr lang="en-US" sz="3600" dirty="0">
                <a:latin typeface="Montserrat" pitchFamily="2" charset="77"/>
              </a:rPr>
              <a:t>Varies based on offense type and level</a:t>
            </a:r>
          </a:p>
        </p:txBody>
      </p:sp>
      <p:sp>
        <p:nvSpPr>
          <p:cNvPr id="2" name="Slide Number Placeholder 1">
            <a:extLst>
              <a:ext uri="{FF2B5EF4-FFF2-40B4-BE49-F238E27FC236}">
                <a16:creationId xmlns:a16="http://schemas.microsoft.com/office/drawing/2014/main" id="{903781E5-533B-D943-1D7F-CF7A3DB421F6}"/>
              </a:ext>
            </a:extLst>
          </p:cNvPr>
          <p:cNvSpPr>
            <a:spLocks noGrp="1"/>
          </p:cNvSpPr>
          <p:nvPr>
            <p:ph type="sldNum" sz="quarter" idx="12"/>
          </p:nvPr>
        </p:nvSpPr>
        <p:spPr>
          <a:xfrm>
            <a:off x="10756900" y="6737350"/>
            <a:ext cx="2133600" cy="365125"/>
          </a:xfrm>
        </p:spPr>
        <p:txBody>
          <a:bodyPr/>
          <a:lstStyle/>
          <a:p>
            <a:fld id="{6CB18C70-803E-428A-BAB3-289BE172EF8D}" type="slidenum">
              <a:rPr lang="en-US" sz="2000" smtClean="0">
                <a:solidFill>
                  <a:schemeClr val="bg1"/>
                </a:solidFill>
                <a:latin typeface="Montserrat" pitchFamily="2" charset="77"/>
              </a:rPr>
              <a:t>10</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327610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C1A1A509-CF37-867E-9173-40FB58451A5C}"/>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9276D9E1-27CA-AB4D-7BC1-97C783F65B7C}"/>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5A78B42F-6920-B6C0-FD25-8BA0F2C287B7}"/>
              </a:ext>
            </a:extLst>
          </p:cNvPr>
          <p:cNvSpPr/>
          <p:nvPr/>
        </p:nvSpPr>
        <p:spPr>
          <a:xfrm>
            <a:off x="4089400" y="1030778"/>
            <a:ext cx="6477000"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Types of Fees</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C3DCAC5C-3B9F-CBB2-6EE7-8102CAE322E0}"/>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ABA91D93-DC20-0D8B-7322-72989D14C53F}"/>
              </a:ext>
            </a:extLst>
          </p:cNvPr>
          <p:cNvSpPr txBox="1"/>
          <p:nvPr/>
        </p:nvSpPr>
        <p:spPr>
          <a:xfrm>
            <a:off x="1183341" y="2162054"/>
            <a:ext cx="11440459"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ontserrat" pitchFamily="2" charset="77"/>
              </a:rPr>
              <a:t>Court costs</a:t>
            </a:r>
          </a:p>
          <a:p>
            <a:pPr marL="285750" indent="-285750">
              <a:buFont typeface="Arial" panose="020B0604020202020204" pitchFamily="34" charset="0"/>
              <a:buChar char="•"/>
            </a:pPr>
            <a:r>
              <a:rPr lang="en-US" sz="3200" dirty="0">
                <a:latin typeface="Montserrat" pitchFamily="2" charset="77"/>
              </a:rPr>
              <a:t>User fees</a:t>
            </a:r>
          </a:p>
          <a:p>
            <a:pPr marL="285750" indent="-285750">
              <a:buFont typeface="Arial" panose="020B0604020202020204" pitchFamily="34" charset="0"/>
              <a:buChar char="•"/>
            </a:pPr>
            <a:r>
              <a:rPr lang="en-US" sz="3200" dirty="0">
                <a:latin typeface="Montserrat" pitchFamily="2" charset="77"/>
              </a:rPr>
              <a:t>Community supervision fees </a:t>
            </a:r>
          </a:p>
          <a:p>
            <a:pPr marL="742950" lvl="1" indent="-285750">
              <a:buFont typeface="Arial" panose="020B0604020202020204" pitchFamily="34" charset="0"/>
              <a:buChar char="•"/>
            </a:pPr>
            <a:r>
              <a:rPr lang="en-US" sz="3200" dirty="0">
                <a:latin typeface="Montserrat" pitchFamily="2" charset="77"/>
              </a:rPr>
              <a:t>Probation/Parole/Electronic Monitoring)</a:t>
            </a:r>
          </a:p>
          <a:p>
            <a:pPr marL="285750" indent="-285750">
              <a:buFont typeface="Arial" panose="020B0604020202020204" pitchFamily="34" charset="0"/>
              <a:buChar char="•"/>
            </a:pPr>
            <a:r>
              <a:rPr lang="en-US" sz="3200" dirty="0">
                <a:latin typeface="Montserrat" pitchFamily="2" charset="77"/>
              </a:rPr>
              <a:t>Program/treatment fees</a:t>
            </a:r>
          </a:p>
          <a:p>
            <a:pPr marL="285750" indent="-285750">
              <a:buFont typeface="Arial" panose="020B0604020202020204" pitchFamily="34" charset="0"/>
              <a:buChar char="•"/>
            </a:pPr>
            <a:r>
              <a:rPr lang="en-US" sz="3200" dirty="0">
                <a:latin typeface="Montserrat" pitchFamily="2" charset="77"/>
              </a:rPr>
              <a:t>Administrative fees</a:t>
            </a:r>
          </a:p>
          <a:p>
            <a:pPr marL="285750" indent="-285750">
              <a:buFont typeface="Arial" panose="020B0604020202020204" pitchFamily="34" charset="0"/>
              <a:buChar char="•"/>
            </a:pPr>
            <a:r>
              <a:rPr lang="en-US" sz="3200" dirty="0">
                <a:latin typeface="Montserrat" pitchFamily="2" charset="77"/>
              </a:rPr>
              <a:t>Surcharges/interests</a:t>
            </a:r>
          </a:p>
          <a:p>
            <a:pPr marL="285750" indent="-285750">
              <a:buFont typeface="Arial" panose="020B0604020202020204" pitchFamily="34" charset="0"/>
              <a:buChar char="•"/>
            </a:pPr>
            <a:r>
              <a:rPr lang="en-US" sz="3200" dirty="0">
                <a:latin typeface="Montserrat" pitchFamily="2" charset="77"/>
              </a:rPr>
              <a:t>Late fees</a:t>
            </a:r>
          </a:p>
          <a:p>
            <a:pPr marL="285750" indent="-285750">
              <a:buFont typeface="Arial" panose="020B0604020202020204" pitchFamily="34" charset="0"/>
              <a:buChar char="•"/>
            </a:pPr>
            <a:r>
              <a:rPr lang="en-US" sz="3200" dirty="0">
                <a:latin typeface="Montserrat" pitchFamily="2" charset="77"/>
              </a:rPr>
              <a:t>Special Funds</a:t>
            </a:r>
          </a:p>
        </p:txBody>
      </p:sp>
      <p:sp>
        <p:nvSpPr>
          <p:cNvPr id="2" name="Slide Number Placeholder 1">
            <a:extLst>
              <a:ext uri="{FF2B5EF4-FFF2-40B4-BE49-F238E27FC236}">
                <a16:creationId xmlns:a16="http://schemas.microsoft.com/office/drawing/2014/main" id="{9F595D3C-A7A4-FF92-EED5-2D830A0536E9}"/>
              </a:ext>
            </a:extLst>
          </p:cNvPr>
          <p:cNvSpPr>
            <a:spLocks noGrp="1"/>
          </p:cNvSpPr>
          <p:nvPr>
            <p:ph type="sldNum" sz="quarter" idx="12"/>
          </p:nvPr>
        </p:nvSpPr>
        <p:spPr>
          <a:xfrm>
            <a:off x="10683876" y="6686369"/>
            <a:ext cx="2133600" cy="365125"/>
          </a:xfrm>
        </p:spPr>
        <p:txBody>
          <a:bodyPr/>
          <a:lstStyle/>
          <a:p>
            <a:fld id="{6CB18C70-803E-428A-BAB3-289BE172EF8D}" type="slidenum">
              <a:rPr lang="en-US" sz="2000" smtClean="0">
                <a:solidFill>
                  <a:schemeClr val="bg1"/>
                </a:solidFill>
                <a:latin typeface="Montserrat" pitchFamily="2" charset="77"/>
              </a:rPr>
              <a:t>11</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8603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Cover">
          <a:extLst>
            <a:ext uri="{FF2B5EF4-FFF2-40B4-BE49-F238E27FC236}">
              <a16:creationId xmlns:a16="http://schemas.microsoft.com/office/drawing/2014/main" id="{5FF88A4B-492D-4EA9-ACC4-F73931C20C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879687C-FFFF-1C03-182B-2E9F6DEC5E11}"/>
              </a:ext>
            </a:extLst>
          </p:cNvPr>
          <p:cNvSpPr txBox="1"/>
          <p:nvPr/>
        </p:nvSpPr>
        <p:spPr>
          <a:xfrm>
            <a:off x="1447800" y="3125856"/>
            <a:ext cx="10325099" cy="830997"/>
          </a:xfrm>
          <a:prstGeom prst="rect">
            <a:avLst/>
          </a:prstGeom>
          <a:solidFill>
            <a:schemeClr val="bg1"/>
          </a:solidFill>
          <a:ln w="28575">
            <a:solidFill>
              <a:schemeClr val="tx1"/>
            </a:solidFill>
          </a:ln>
        </p:spPr>
        <p:txBody>
          <a:bodyPr wrap="square" rtlCol="0">
            <a:spAutoFit/>
          </a:bodyPr>
          <a:lstStyle/>
          <a:p>
            <a:pPr algn="ctr"/>
            <a:r>
              <a:rPr lang="en-US" sz="4800" i="1" dirty="0"/>
              <a:t>What are the correctional goals of fees? </a:t>
            </a:r>
          </a:p>
        </p:txBody>
      </p:sp>
      <p:sp>
        <p:nvSpPr>
          <p:cNvPr id="7" name="Slide Number Placeholder 6">
            <a:extLst>
              <a:ext uri="{FF2B5EF4-FFF2-40B4-BE49-F238E27FC236}">
                <a16:creationId xmlns:a16="http://schemas.microsoft.com/office/drawing/2014/main" id="{AA690878-343F-7BD9-70FA-F9244111F3AB}"/>
              </a:ext>
            </a:extLst>
          </p:cNvPr>
          <p:cNvSpPr>
            <a:spLocks noGrp="1"/>
          </p:cNvSpPr>
          <p:nvPr>
            <p:ph type="sldNum" sz="quarter" idx="12"/>
          </p:nvPr>
        </p:nvSpPr>
        <p:spPr>
          <a:xfrm>
            <a:off x="10464800" y="6648450"/>
            <a:ext cx="2133600" cy="365125"/>
          </a:xfrm>
        </p:spPr>
        <p:txBody>
          <a:bodyPr/>
          <a:lstStyle/>
          <a:p>
            <a:fld id="{6CB18C70-803E-428A-BAB3-289BE172EF8D}" type="slidenum">
              <a:rPr lang="en-US" sz="2000" smtClean="0">
                <a:solidFill>
                  <a:schemeClr val="bg1"/>
                </a:solidFill>
                <a:latin typeface="Montserrat" pitchFamily="2" charset="77"/>
              </a:rPr>
              <a:t>12</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89869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63C33E59-BB3C-48D7-1726-FA63C12D18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50F7A4-0173-9F20-2A01-338D2253B9EB}"/>
              </a:ext>
            </a:extLst>
          </p:cNvPr>
          <p:cNvSpPr/>
          <p:nvPr/>
        </p:nvSpPr>
        <p:spPr>
          <a:xfrm>
            <a:off x="715518" y="302475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Background on Monetary Sanctions</a:t>
            </a:r>
            <a:endParaRPr sz="4500" b="1" dirty="0">
              <a:solidFill>
                <a:srgbClr val="292929"/>
              </a:solidFill>
              <a:latin typeface="Montserrat"/>
              <a:ea typeface="+mn-ea"/>
              <a:cs typeface="Montserrat"/>
            </a:endParaRPr>
          </a:p>
        </p:txBody>
      </p:sp>
      <p:pic>
        <p:nvPicPr>
          <p:cNvPr id="3" name="Shape-1">
            <a:extLst>
              <a:ext uri="{FF2B5EF4-FFF2-40B4-BE49-F238E27FC236}">
                <a16:creationId xmlns:a16="http://schemas.microsoft.com/office/drawing/2014/main" id="{309D90E0-6E7D-6B8C-235E-EBBA83298E38}"/>
              </a:ext>
            </a:extLst>
          </p:cNvPr>
          <p:cNvPicPr>
            <a:picLocks noChangeAspect="1"/>
          </p:cNvPicPr>
          <p:nvPr/>
        </p:nvPicPr>
        <p:blipFill>
          <a:blip r:embed="rId3"/>
          <a:stretch>
            <a:fillRect/>
          </a:stretch>
        </p:blipFill>
        <p:spPr>
          <a:xfrm>
            <a:off x="7482659" y="-1"/>
            <a:ext cx="5614216" cy="7315201"/>
          </a:xfrm>
          <a:prstGeom prst="rect">
            <a:avLst/>
          </a:prstGeom>
          <a:solidFill>
            <a:srgbClr val="1B5F2D"/>
          </a:solidFill>
        </p:spPr>
      </p:pic>
      <p:pic>
        <p:nvPicPr>
          <p:cNvPr id="13" name="image">
            <a:extLst>
              <a:ext uri="{FF2B5EF4-FFF2-40B4-BE49-F238E27FC236}">
                <a16:creationId xmlns:a16="http://schemas.microsoft.com/office/drawing/2014/main" id="{BF286D1F-C305-380E-B92A-C9A4D91B7D44}"/>
              </a:ext>
            </a:extLst>
          </p:cNvPr>
          <p:cNvPicPr/>
          <p:nvPr/>
        </p:nvPicPr>
        <p:blipFill rotWithShape="1">
          <a:blip r:embed="rId4"/>
          <a:stretch>
            <a:fillRect/>
          </a:stretch>
        </p:blipFill>
        <p:spPr>
          <a:xfrm>
            <a:off x="541153" y="275577"/>
            <a:ext cx="2905432" cy="751366"/>
          </a:xfrm>
          <a:prstGeom prst="rect">
            <a:avLst/>
          </a:prstGeom>
        </p:spPr>
      </p:pic>
      <p:sp>
        <p:nvSpPr>
          <p:cNvPr id="14" name="Slide Number Placeholder 13">
            <a:extLst>
              <a:ext uri="{FF2B5EF4-FFF2-40B4-BE49-F238E27FC236}">
                <a16:creationId xmlns:a16="http://schemas.microsoft.com/office/drawing/2014/main" id="{0F409F65-8BEB-87A1-3889-E2B80FF82DF7}"/>
              </a:ext>
            </a:extLst>
          </p:cNvPr>
          <p:cNvSpPr>
            <a:spLocks noGrp="1"/>
          </p:cNvSpPr>
          <p:nvPr>
            <p:ph type="sldNum" sz="quarter" idx="12"/>
          </p:nvPr>
        </p:nvSpPr>
        <p:spPr>
          <a:xfrm>
            <a:off x="10718800" y="6711950"/>
            <a:ext cx="2133600" cy="365125"/>
          </a:xfrm>
        </p:spPr>
        <p:txBody>
          <a:bodyPr/>
          <a:lstStyle/>
          <a:p>
            <a:fld id="{6CB18C70-803E-428A-BAB3-289BE172EF8D}" type="slidenum">
              <a:rPr lang="en-US" sz="2000" smtClean="0">
                <a:solidFill>
                  <a:schemeClr val="bg1"/>
                </a:solidFill>
                <a:latin typeface="Montserrat" pitchFamily="2" charset="77"/>
              </a:rPr>
              <a:t>13</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44772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0403F031-69AD-32E7-6A26-75ADD27697A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94ECDDD9-B042-6718-507A-65C26F22833D}"/>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E27E2303-7C9E-0E6F-9657-F4D7561101F1}"/>
              </a:ext>
            </a:extLst>
          </p:cNvPr>
          <p:cNvSpPr/>
          <p:nvPr/>
        </p:nvSpPr>
        <p:spPr>
          <a:xfrm>
            <a:off x="541154" y="1211609"/>
            <a:ext cx="11702567" cy="1135111"/>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Background on Monetary Sanctions </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8B1E58A8-76B8-943A-7D0C-7738DF01C240}"/>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8BC645CE-6206-D5E0-EF44-F09FF60EC22D}"/>
              </a:ext>
            </a:extLst>
          </p:cNvPr>
          <p:cNvSpPr txBox="1"/>
          <p:nvPr/>
        </p:nvSpPr>
        <p:spPr>
          <a:xfrm>
            <a:off x="1126751" y="2582333"/>
            <a:ext cx="10757647"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The use and number of monetary sanctions has grown (Harris, 2016)</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b="1" i="1" dirty="0">
                <a:latin typeface="Montserrat" pitchFamily="2" charset="77"/>
              </a:rPr>
              <a:t>Why?</a:t>
            </a:r>
          </a:p>
          <a:p>
            <a:pPr marL="742950" lvl="1" indent="-285750">
              <a:buFont typeface="Arial" panose="020B0604020202020204" pitchFamily="34" charset="0"/>
              <a:buChar char="•"/>
            </a:pPr>
            <a:r>
              <a:rPr lang="en-US" sz="2800" dirty="0">
                <a:latin typeface="Montserrat" pitchFamily="2" charset="77"/>
              </a:rPr>
              <a:t>Rising number of people under correctional control (Phelps, 2018)</a:t>
            </a:r>
          </a:p>
          <a:p>
            <a:pPr marL="742950" lvl="1" indent="-285750">
              <a:buFont typeface="Arial" panose="020B0604020202020204" pitchFamily="34" charset="0"/>
              <a:buChar char="•"/>
            </a:pPr>
            <a:r>
              <a:rPr lang="en-US" sz="2800" dirty="0">
                <a:latin typeface="Montserrat" pitchFamily="2" charset="77"/>
              </a:rPr>
              <a:t>Limited increases in operational budgets</a:t>
            </a:r>
          </a:p>
          <a:p>
            <a:pPr marL="742950" lvl="1" indent="-285750">
              <a:buFont typeface="Arial" panose="020B0604020202020204" pitchFamily="34" charset="0"/>
              <a:buChar char="•"/>
            </a:pPr>
            <a:r>
              <a:rPr lang="en-US" sz="2800" dirty="0">
                <a:latin typeface="Montserrat" pitchFamily="2" charset="77"/>
              </a:rPr>
              <a:t>Models of “pay your own way” (Ring, 1989)</a:t>
            </a:r>
          </a:p>
        </p:txBody>
      </p:sp>
      <p:sp>
        <p:nvSpPr>
          <p:cNvPr id="2" name="Slide Number Placeholder 1">
            <a:extLst>
              <a:ext uri="{FF2B5EF4-FFF2-40B4-BE49-F238E27FC236}">
                <a16:creationId xmlns:a16="http://schemas.microsoft.com/office/drawing/2014/main" id="{163C504B-74F3-9D99-5514-1CD0EDD16200}"/>
              </a:ext>
            </a:extLst>
          </p:cNvPr>
          <p:cNvSpPr>
            <a:spLocks noGrp="1"/>
          </p:cNvSpPr>
          <p:nvPr>
            <p:ph type="sldNum" sz="quarter" idx="12"/>
          </p:nvPr>
        </p:nvSpPr>
        <p:spPr/>
        <p:txBody>
          <a:bodyPr/>
          <a:lstStyle/>
          <a:p>
            <a:fld id="{6CB18C70-803E-428A-BAB3-289BE172EF8D}" type="slidenum">
              <a:rPr lang="en-US" smtClean="0"/>
              <a:t>14</a:t>
            </a:fld>
            <a:endParaRPr lang="en-US"/>
          </a:p>
        </p:txBody>
      </p:sp>
    </p:spTree>
    <p:extLst>
      <p:ext uri="{BB962C8B-B14F-4D97-AF65-F5344CB8AC3E}">
        <p14:creationId xmlns:p14="http://schemas.microsoft.com/office/powerpoint/2010/main" val="568137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9A74FE57-3A53-5199-A269-6D739C1C0A33}"/>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C8E161F4-C859-1CEA-746D-50CA13295883}"/>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B8583402-74FD-AF60-6107-C73CA18207A3}"/>
              </a:ext>
            </a:extLst>
          </p:cNvPr>
          <p:cNvSpPr/>
          <p:nvPr/>
        </p:nvSpPr>
        <p:spPr>
          <a:xfrm>
            <a:off x="2255012" y="1183178"/>
            <a:ext cx="821131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Background Continued…</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901CAB60-AFE7-47CB-1FF8-083F10DDD913}"/>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AEADE0B3-CC40-85E8-DBAD-C32220F4D402}"/>
              </a:ext>
            </a:extLst>
          </p:cNvPr>
          <p:cNvSpPr txBox="1"/>
          <p:nvPr/>
        </p:nvSpPr>
        <p:spPr>
          <a:xfrm>
            <a:off x="1183341" y="2162054"/>
            <a:ext cx="10757647"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ontserrat" pitchFamily="2" charset="77"/>
              </a:rPr>
              <a:t>Operations of monetary sanctions in community supervision </a:t>
            </a:r>
          </a:p>
          <a:p>
            <a:pPr marL="742950" lvl="1" indent="-285750">
              <a:buFont typeface="Arial" panose="020B0604020202020204" pitchFamily="34" charset="0"/>
              <a:buChar char="•"/>
            </a:pPr>
            <a:r>
              <a:rPr lang="en-US" sz="3200" dirty="0">
                <a:latin typeface="Montserrat" pitchFamily="2" charset="77"/>
              </a:rPr>
              <a:t>Vary across the United States but also within states</a:t>
            </a:r>
          </a:p>
          <a:p>
            <a:pPr marL="742950" lvl="1" indent="-285750">
              <a:buFont typeface="Arial" panose="020B0604020202020204" pitchFamily="34" charset="0"/>
              <a:buChar char="•"/>
            </a:pPr>
            <a:r>
              <a:rPr lang="en-US" sz="3200" dirty="0">
                <a:latin typeface="Montserrat" pitchFamily="2" charset="77"/>
              </a:rPr>
              <a:t>How the money is used varies:</a:t>
            </a:r>
          </a:p>
          <a:p>
            <a:pPr marL="1200150" lvl="2" indent="-285750">
              <a:buFont typeface="Arial" panose="020B0604020202020204" pitchFamily="34" charset="0"/>
              <a:buChar char="•"/>
            </a:pPr>
            <a:r>
              <a:rPr lang="en-US" sz="3200" dirty="0">
                <a:latin typeface="Montserrat" pitchFamily="2" charset="77"/>
              </a:rPr>
              <a:t>General funds </a:t>
            </a:r>
          </a:p>
          <a:p>
            <a:pPr marL="1200150" lvl="2" indent="-285750">
              <a:buFont typeface="Arial" panose="020B0604020202020204" pitchFamily="34" charset="0"/>
              <a:buChar char="•"/>
            </a:pPr>
            <a:r>
              <a:rPr lang="en-US" sz="3200" dirty="0">
                <a:latin typeface="Montserrat" pitchFamily="2" charset="77"/>
              </a:rPr>
              <a:t>Directly by the departments/agencies </a:t>
            </a:r>
          </a:p>
          <a:p>
            <a:pPr marL="1200150" lvl="2" indent="-285750">
              <a:buFont typeface="Arial" panose="020B0604020202020204" pitchFamily="34" charset="0"/>
              <a:buChar char="•"/>
            </a:pPr>
            <a:r>
              <a:rPr lang="en-US" sz="3200" dirty="0">
                <a:latin typeface="Montserrat" pitchFamily="2" charset="77"/>
              </a:rPr>
              <a:t>Indirect </a:t>
            </a:r>
          </a:p>
          <a:p>
            <a:pPr marL="1200150" lvl="2" indent="-285750">
              <a:buFont typeface="Arial" panose="020B0604020202020204" pitchFamily="34" charset="0"/>
              <a:buChar char="•"/>
            </a:pPr>
            <a:r>
              <a:rPr lang="en-US" sz="3200" dirty="0">
                <a:latin typeface="Montserrat" pitchFamily="2" charset="77"/>
              </a:rPr>
              <a:t>Other (i.e., roads, victim service funds)</a:t>
            </a:r>
          </a:p>
        </p:txBody>
      </p:sp>
      <p:sp>
        <p:nvSpPr>
          <p:cNvPr id="2" name="Slide Number Placeholder 1">
            <a:extLst>
              <a:ext uri="{FF2B5EF4-FFF2-40B4-BE49-F238E27FC236}">
                <a16:creationId xmlns:a16="http://schemas.microsoft.com/office/drawing/2014/main" id="{D4A033FA-D8A6-C0E3-08ED-9383FE47BCC4}"/>
              </a:ext>
            </a:extLst>
          </p:cNvPr>
          <p:cNvSpPr>
            <a:spLocks noGrp="1"/>
          </p:cNvSpPr>
          <p:nvPr>
            <p:ph type="sldNum" sz="quarter" idx="12"/>
          </p:nvPr>
        </p:nvSpPr>
        <p:spPr/>
        <p:txBody>
          <a:bodyPr/>
          <a:lstStyle/>
          <a:p>
            <a:fld id="{6CB18C70-803E-428A-BAB3-289BE172EF8D}" type="slidenum">
              <a:rPr lang="en-US" smtClean="0"/>
              <a:t>15</a:t>
            </a:fld>
            <a:endParaRPr lang="en-US"/>
          </a:p>
        </p:txBody>
      </p:sp>
    </p:spTree>
    <p:extLst>
      <p:ext uri="{BB962C8B-B14F-4D97-AF65-F5344CB8AC3E}">
        <p14:creationId xmlns:p14="http://schemas.microsoft.com/office/powerpoint/2010/main" val="240623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77C8DB9C-1CED-9B53-EAB7-5A2CE1B1FB45}"/>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7272EF06-D2E7-480A-3D4C-3BDEA469723B}"/>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13EE208C-9D27-676F-009E-9E8DFCDA6F1B}"/>
              </a:ext>
            </a:extLst>
          </p:cNvPr>
          <p:cNvSpPr/>
          <p:nvPr/>
        </p:nvSpPr>
        <p:spPr>
          <a:xfrm>
            <a:off x="2399918" y="1063286"/>
            <a:ext cx="821131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Background Continued…</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5EF92803-3E57-D3F9-E63E-750563A8BD23}"/>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5D8CA0D9-A95D-2445-803D-BD508FA97B30}"/>
              </a:ext>
            </a:extLst>
          </p:cNvPr>
          <p:cNvSpPr txBox="1"/>
          <p:nvPr/>
        </p:nvSpPr>
        <p:spPr>
          <a:xfrm>
            <a:off x="1126751" y="1984254"/>
            <a:ext cx="10757647" cy="5724644"/>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Montserrat" pitchFamily="2" charset="77"/>
              </a:rPr>
              <a:t>Some departments heavily rely on them for operations (Jermstad, 2019)</a:t>
            </a:r>
          </a:p>
          <a:p>
            <a:pPr marL="742950" lvl="1" indent="-285750">
              <a:buFont typeface="Arial" panose="020B0604020202020204" pitchFamily="34" charset="0"/>
              <a:buChar char="•"/>
            </a:pPr>
            <a:r>
              <a:rPr lang="en-US" sz="2600" dirty="0">
                <a:latin typeface="Montserrat" pitchFamily="2" charset="77"/>
              </a:rPr>
              <a:t>Collections during check-ins and part of the performance review/staff meetings  </a:t>
            </a:r>
          </a:p>
          <a:p>
            <a:pPr marL="742950" lvl="1" indent="-285750">
              <a:buFont typeface="Arial" panose="020B0604020202020204" pitchFamily="34" charset="0"/>
              <a:buChar char="•"/>
            </a:pPr>
            <a:r>
              <a:rPr lang="en-US" sz="2600" dirty="0">
                <a:latin typeface="Montserrat" pitchFamily="2" charset="77"/>
              </a:rPr>
              <a:t>Reliance on fees </a:t>
            </a:r>
            <a:r>
              <a:rPr lang="en-US" sz="2600" dirty="0">
                <a:latin typeface="Montserrat" pitchFamily="2" charset="77"/>
                <a:sym typeface="Wingdings" pitchFamily="2" charset="2"/>
              </a:rPr>
              <a:t> </a:t>
            </a:r>
            <a:r>
              <a:rPr lang="en-US" sz="2600" dirty="0">
                <a:latin typeface="Montserrat" pitchFamily="2" charset="77"/>
              </a:rPr>
              <a:t>Dependent on people (Jermstad, 2019; King et al., 2022)</a:t>
            </a:r>
          </a:p>
          <a:p>
            <a:pPr marL="742950" lvl="1" indent="-285750">
              <a:buFont typeface="Arial" panose="020B0604020202020204" pitchFamily="34" charset="0"/>
              <a:buChar char="•"/>
            </a:pPr>
            <a:r>
              <a:rPr lang="en-US" sz="2600" dirty="0">
                <a:latin typeface="Montserrat" pitchFamily="2" charset="77"/>
              </a:rPr>
              <a:t>Raising concerns over conflicts of interests &amp; potential predatory practices </a:t>
            </a:r>
          </a:p>
          <a:p>
            <a:pPr marL="285750" indent="-285750">
              <a:buFont typeface="Arial" panose="020B0604020202020204" pitchFamily="34" charset="0"/>
              <a:buChar char="•"/>
            </a:pPr>
            <a:r>
              <a:rPr lang="en-US" sz="2600" dirty="0">
                <a:latin typeface="Montserrat" pitchFamily="2" charset="77"/>
              </a:rPr>
              <a:t>Restitution not necessarily prioritized </a:t>
            </a:r>
          </a:p>
          <a:p>
            <a:pPr marL="742950" lvl="1" indent="-285750">
              <a:buFont typeface="Arial" panose="020B0604020202020204" pitchFamily="34" charset="0"/>
              <a:buChar char="•"/>
            </a:pPr>
            <a:r>
              <a:rPr lang="en-US" sz="2600" dirty="0">
                <a:latin typeface="Montserrat" pitchFamily="2" charset="77"/>
              </a:rPr>
              <a:t>1. Probation supervision fees</a:t>
            </a:r>
          </a:p>
          <a:p>
            <a:pPr marL="742950" lvl="1" indent="-285750">
              <a:buFont typeface="Arial" panose="020B0604020202020204" pitchFamily="34" charset="0"/>
              <a:buChar char="•"/>
            </a:pPr>
            <a:r>
              <a:rPr lang="en-US" sz="2600" dirty="0">
                <a:latin typeface="Montserrat" pitchFamily="2" charset="77"/>
              </a:rPr>
              <a:t>2. Restitution </a:t>
            </a:r>
          </a:p>
          <a:p>
            <a:pPr marL="285750" indent="-285750">
              <a:buFont typeface="Arial" panose="020B0604020202020204" pitchFamily="34" charset="0"/>
              <a:buChar char="•"/>
            </a:pPr>
            <a:r>
              <a:rPr lang="en-US" sz="2600" dirty="0">
                <a:latin typeface="Montserrat" pitchFamily="2" charset="77"/>
              </a:rPr>
              <a:t>Thus, also creating potentially adverse effects for victims</a:t>
            </a:r>
          </a:p>
          <a:p>
            <a:pPr marL="285750" indent="-285750">
              <a:buFont typeface="Arial" panose="020B0604020202020204" pitchFamily="34" charset="0"/>
              <a:buChar char="•"/>
            </a:pPr>
            <a:endParaRPr lang="en-US" dirty="0">
              <a:latin typeface="Montserrat" pitchFamily="2" charset="77"/>
            </a:endParaRPr>
          </a:p>
          <a:p>
            <a:pPr marL="285750" indent="-285750">
              <a:buFont typeface="Arial" panose="020B0604020202020204" pitchFamily="34" charset="0"/>
              <a:buChar char="•"/>
            </a:pPr>
            <a:endParaRPr lang="en-US" dirty="0">
              <a:latin typeface="Montserrat" pitchFamily="2" charset="77"/>
            </a:endParaRPr>
          </a:p>
          <a:p>
            <a:pPr marL="285750" indent="-285750">
              <a:buFont typeface="Arial" panose="020B0604020202020204" pitchFamily="34" charset="0"/>
              <a:buChar char="•"/>
            </a:pPr>
            <a:endParaRPr lang="en-US" dirty="0">
              <a:latin typeface="Montserrat" pitchFamily="2" charset="77"/>
            </a:endParaRPr>
          </a:p>
        </p:txBody>
      </p:sp>
      <p:sp>
        <p:nvSpPr>
          <p:cNvPr id="2" name="Slide Number Placeholder 1">
            <a:extLst>
              <a:ext uri="{FF2B5EF4-FFF2-40B4-BE49-F238E27FC236}">
                <a16:creationId xmlns:a16="http://schemas.microsoft.com/office/drawing/2014/main" id="{52F49763-C6A9-89F4-732C-842D0B5D80C7}"/>
              </a:ext>
            </a:extLst>
          </p:cNvPr>
          <p:cNvSpPr>
            <a:spLocks noGrp="1"/>
          </p:cNvSpPr>
          <p:nvPr>
            <p:ph type="sldNum" sz="quarter" idx="12"/>
          </p:nvPr>
        </p:nvSpPr>
        <p:spPr/>
        <p:txBody>
          <a:bodyPr/>
          <a:lstStyle/>
          <a:p>
            <a:fld id="{6CB18C70-803E-428A-BAB3-289BE172EF8D}" type="slidenum">
              <a:rPr lang="en-US" smtClean="0"/>
              <a:t>16</a:t>
            </a:fld>
            <a:endParaRPr lang="en-US"/>
          </a:p>
        </p:txBody>
      </p:sp>
    </p:spTree>
    <p:extLst>
      <p:ext uri="{BB962C8B-B14F-4D97-AF65-F5344CB8AC3E}">
        <p14:creationId xmlns:p14="http://schemas.microsoft.com/office/powerpoint/2010/main" val="49182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9841D3B5-823B-7AAA-99D5-F4718F32F452}"/>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9FCC74CD-491C-F07F-0379-AFDC9207CC6E}"/>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04A0E568-ABBB-E132-21FC-B4EA2EC14E7D}"/>
              </a:ext>
            </a:extLst>
          </p:cNvPr>
          <p:cNvSpPr/>
          <p:nvPr/>
        </p:nvSpPr>
        <p:spPr>
          <a:xfrm>
            <a:off x="2456508" y="1092521"/>
            <a:ext cx="821131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Background Continued…</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BE61FF3A-73E3-AFBA-1F82-656E894ED7A2}"/>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217EC0C9-81DD-D6F6-A234-376CBAE7E873}"/>
              </a:ext>
            </a:extLst>
          </p:cNvPr>
          <p:cNvSpPr txBox="1"/>
          <p:nvPr/>
        </p:nvSpPr>
        <p:spPr>
          <a:xfrm>
            <a:off x="1183341" y="2162054"/>
            <a:ext cx="1075764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itchFamily="2" charset="77"/>
              </a:rPr>
              <a:t>Adverse effects of monetary sanctions for individuals ordered to pay them: </a:t>
            </a:r>
          </a:p>
          <a:p>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Limited employment/income to pay financial obligations (Harris, Evans, &amp; Beckett, 2010)</a:t>
            </a:r>
          </a:p>
          <a:p>
            <a:pPr marL="742950" lvl="1" indent="-285750">
              <a:buFont typeface="Arial" panose="020B0604020202020204" pitchFamily="34" charset="0"/>
              <a:buChar char="•"/>
            </a:pPr>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Balancing other household/family obligations (Harris, 2016; Ruhland, 2021)</a:t>
            </a:r>
          </a:p>
          <a:p>
            <a:pPr marL="742950" lvl="1" indent="-285750">
              <a:buFont typeface="Arial" panose="020B0604020202020204" pitchFamily="34" charset="0"/>
              <a:buChar char="•"/>
            </a:pPr>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Acute and chronic stress due to monetary sanctions  (Harris &amp; Smith, 2022)</a:t>
            </a:r>
          </a:p>
        </p:txBody>
      </p:sp>
      <p:sp>
        <p:nvSpPr>
          <p:cNvPr id="2" name="Slide Number Placeholder 1">
            <a:extLst>
              <a:ext uri="{FF2B5EF4-FFF2-40B4-BE49-F238E27FC236}">
                <a16:creationId xmlns:a16="http://schemas.microsoft.com/office/drawing/2014/main" id="{1AF77A76-4FF6-C73A-6F6E-531A3096DEB5}"/>
              </a:ext>
            </a:extLst>
          </p:cNvPr>
          <p:cNvSpPr>
            <a:spLocks noGrp="1"/>
          </p:cNvSpPr>
          <p:nvPr>
            <p:ph type="sldNum" sz="quarter" idx="12"/>
          </p:nvPr>
        </p:nvSpPr>
        <p:spPr/>
        <p:txBody>
          <a:bodyPr/>
          <a:lstStyle/>
          <a:p>
            <a:fld id="{6CB18C70-803E-428A-BAB3-289BE172EF8D}" type="slidenum">
              <a:rPr lang="en-US" smtClean="0"/>
              <a:t>17</a:t>
            </a:fld>
            <a:endParaRPr lang="en-US"/>
          </a:p>
        </p:txBody>
      </p:sp>
    </p:spTree>
    <p:extLst>
      <p:ext uri="{BB962C8B-B14F-4D97-AF65-F5344CB8AC3E}">
        <p14:creationId xmlns:p14="http://schemas.microsoft.com/office/powerpoint/2010/main" val="262718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DE59FED7-43F5-1737-805E-7E82904ACA5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9D118B85-C1D7-52FF-ACA8-33F98773B4D8}"/>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CA17ADFB-E098-C2B3-9DE5-9B405E17B93A}"/>
              </a:ext>
            </a:extLst>
          </p:cNvPr>
          <p:cNvSpPr/>
          <p:nvPr/>
        </p:nvSpPr>
        <p:spPr>
          <a:xfrm>
            <a:off x="2399919" y="1208578"/>
            <a:ext cx="821131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Background Continued…</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120B12FE-1A9E-D3EA-761E-663DEF065561}"/>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61BC8B7F-1B38-2485-967A-0B7E9CAF1B59}"/>
              </a:ext>
            </a:extLst>
          </p:cNvPr>
          <p:cNvSpPr txBox="1"/>
          <p:nvPr/>
        </p:nvSpPr>
        <p:spPr>
          <a:xfrm>
            <a:off x="1183341" y="2162054"/>
            <a:ext cx="10757647"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ontserrat" pitchFamily="2" charset="77"/>
              </a:rPr>
              <a:t>Impacts on supervision outcomes: </a:t>
            </a:r>
          </a:p>
          <a:p>
            <a:pPr marL="285750" indent="-285750">
              <a:buFont typeface="Arial" panose="020B0604020202020204" pitchFamily="34" charset="0"/>
              <a:buChar char="•"/>
            </a:pPr>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Individuals with lower fee collection rates, more likely to have their probation revoked (Olson &amp; Ramker, 2001)</a:t>
            </a:r>
          </a:p>
          <a:p>
            <a:pPr marL="742950" lvl="1" indent="-285750">
              <a:buFont typeface="Arial" panose="020B0604020202020204" pitchFamily="34" charset="0"/>
              <a:buChar char="•"/>
            </a:pPr>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Individuals assessed higher amounts of fees, significantly more likely to be revoked (for either TV or new offense) (Ruhland, Holmes, &amp; Petkus, 2020)</a:t>
            </a:r>
          </a:p>
          <a:p>
            <a:pPr marL="1200150" lvl="2" indent="-285750">
              <a:buFont typeface="Arial" panose="020B0604020202020204" pitchFamily="34" charset="0"/>
              <a:buChar char="•"/>
            </a:pPr>
            <a:r>
              <a:rPr lang="en-US" sz="2400" dirty="0">
                <a:latin typeface="Montserrat" pitchFamily="2" charset="77"/>
              </a:rPr>
              <a:t>Greater delinquency in debt, greater odds of being revoked</a:t>
            </a:r>
          </a:p>
          <a:p>
            <a:pPr marL="1200150" lvl="2" indent="-285750">
              <a:buFont typeface="Arial" panose="020B0604020202020204" pitchFamily="34" charset="0"/>
              <a:buChar char="•"/>
            </a:pPr>
            <a:endParaRPr lang="en-US" sz="2400" dirty="0">
              <a:latin typeface="Montserrat" pitchFamily="2" charset="77"/>
            </a:endParaRPr>
          </a:p>
          <a:p>
            <a:pPr marL="742950" lvl="1" indent="-285750">
              <a:buFont typeface="Arial" panose="020B0604020202020204" pitchFamily="34" charset="0"/>
              <a:buChar char="•"/>
            </a:pPr>
            <a:r>
              <a:rPr lang="en-US" sz="2400" dirty="0">
                <a:latin typeface="Montserrat" pitchFamily="2" charset="77"/>
              </a:rPr>
              <a:t>Yet, one study showed monetary sanctions did not influence probation violations (</a:t>
            </a:r>
            <a:r>
              <a:rPr lang="en-US" sz="2400" dirty="0" err="1">
                <a:latin typeface="Montserrat" pitchFamily="2" charset="77"/>
              </a:rPr>
              <a:t>Iratzoqui</a:t>
            </a:r>
            <a:r>
              <a:rPr lang="en-US" sz="2400" dirty="0">
                <a:latin typeface="Montserrat" pitchFamily="2" charset="77"/>
              </a:rPr>
              <a:t> &amp; Metcalfe, 2017)</a:t>
            </a:r>
          </a:p>
        </p:txBody>
      </p:sp>
      <p:sp>
        <p:nvSpPr>
          <p:cNvPr id="2" name="Slide Number Placeholder 1">
            <a:extLst>
              <a:ext uri="{FF2B5EF4-FFF2-40B4-BE49-F238E27FC236}">
                <a16:creationId xmlns:a16="http://schemas.microsoft.com/office/drawing/2014/main" id="{E6F4F474-0A9A-6610-EE85-1283136546CC}"/>
              </a:ext>
            </a:extLst>
          </p:cNvPr>
          <p:cNvSpPr>
            <a:spLocks noGrp="1"/>
          </p:cNvSpPr>
          <p:nvPr>
            <p:ph type="sldNum" sz="quarter" idx="12"/>
          </p:nvPr>
        </p:nvSpPr>
        <p:spPr/>
        <p:txBody>
          <a:bodyPr/>
          <a:lstStyle/>
          <a:p>
            <a:fld id="{6CB18C70-803E-428A-BAB3-289BE172EF8D}" type="slidenum">
              <a:rPr lang="en-US" smtClean="0"/>
              <a:t>18</a:t>
            </a:fld>
            <a:endParaRPr lang="en-US"/>
          </a:p>
        </p:txBody>
      </p:sp>
    </p:spTree>
    <p:extLst>
      <p:ext uri="{BB962C8B-B14F-4D97-AF65-F5344CB8AC3E}">
        <p14:creationId xmlns:p14="http://schemas.microsoft.com/office/powerpoint/2010/main" val="73172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2D44F2B6-E5DB-31AD-1A52-CDA34D5C341A}"/>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D514FE1C-E27F-5442-B791-68F5D0D2FB9A}"/>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BCF356DE-30D7-77AD-E28C-810E120EC2C3}"/>
              </a:ext>
            </a:extLst>
          </p:cNvPr>
          <p:cNvSpPr/>
          <p:nvPr/>
        </p:nvSpPr>
        <p:spPr>
          <a:xfrm>
            <a:off x="694944" y="1188720"/>
            <a:ext cx="11375136" cy="973334"/>
          </a:xfrm>
          <a:prstGeom prst="rect">
            <a:avLst/>
          </a:prstGeom>
        </p:spPr>
        <p:txBody>
          <a:bodyPr spcFirstLastPara="0" lIns="95250" tIns="95250" rIns="95250" bIns="0" anchor="t"/>
          <a:lstStyle/>
          <a:p>
            <a:pPr algn="ctr" hangingPunct="0">
              <a:lnSpc>
                <a:spcPct val="100000"/>
              </a:lnSpc>
            </a:pPr>
            <a:r>
              <a:rPr lang="en-US" sz="3200" b="1" dirty="0">
                <a:solidFill>
                  <a:srgbClr val="292929"/>
                </a:solidFill>
                <a:latin typeface="Montserrat"/>
                <a:ea typeface="+mn-ea"/>
                <a:cs typeface="Montserrat"/>
              </a:rPr>
              <a:t>Monetary Sanctions in Community Supervision</a:t>
            </a:r>
            <a:endParaRPr sz="32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F0CD1D74-4BAA-81D5-9D42-CB3E759A4847}"/>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01C2949C-8832-DE33-3C2A-8C0BCDE9ED39}"/>
              </a:ext>
            </a:extLst>
          </p:cNvPr>
          <p:cNvSpPr txBox="1"/>
          <p:nvPr/>
        </p:nvSpPr>
        <p:spPr>
          <a:xfrm>
            <a:off x="1183341" y="2162054"/>
            <a:ext cx="10757647"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Several conditions individuals on supervision must follow or face consequences</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Monetary sanctions commonly ordered as conditions of their supervision</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Thus, can receive consequences for nonpayment </a:t>
            </a:r>
          </a:p>
          <a:p>
            <a:pPr marL="1200150" lvl="2" indent="-285750">
              <a:buFont typeface="Arial" panose="020B0604020202020204" pitchFamily="34" charset="0"/>
              <a:buChar char="•"/>
            </a:pPr>
            <a:r>
              <a:rPr lang="en-US" sz="2800" i="1" dirty="0">
                <a:latin typeface="Montserrat" pitchFamily="2" charset="77"/>
              </a:rPr>
              <a:t>Bearden vs. Georgia </a:t>
            </a:r>
          </a:p>
          <a:p>
            <a:pPr marL="1200150" lvl="2" indent="-285750">
              <a:buFont typeface="Arial" panose="020B0604020202020204" pitchFamily="34" charset="0"/>
              <a:buChar char="•"/>
            </a:pPr>
            <a:r>
              <a:rPr lang="en-US" sz="2800" dirty="0">
                <a:latin typeface="Montserrat" pitchFamily="2" charset="77"/>
              </a:rPr>
              <a:t>Willful nonpayment or misplace priorities?</a:t>
            </a:r>
          </a:p>
          <a:p>
            <a:pPr marL="742950" lvl="1"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B703E4CC-8B06-AAC4-257C-CA9860120365}"/>
              </a:ext>
            </a:extLst>
          </p:cNvPr>
          <p:cNvSpPr>
            <a:spLocks noGrp="1"/>
          </p:cNvSpPr>
          <p:nvPr>
            <p:ph type="sldNum" sz="quarter" idx="12"/>
          </p:nvPr>
        </p:nvSpPr>
        <p:spPr/>
        <p:txBody>
          <a:bodyPr/>
          <a:lstStyle/>
          <a:p>
            <a:fld id="{6CB18C70-803E-428A-BAB3-289BE172EF8D}" type="slidenum">
              <a:rPr lang="en-US" smtClean="0"/>
              <a:t>19</a:t>
            </a:fld>
            <a:endParaRPr lang="en-US"/>
          </a:p>
        </p:txBody>
      </p:sp>
    </p:spTree>
    <p:extLst>
      <p:ext uri="{BB962C8B-B14F-4D97-AF65-F5344CB8AC3E}">
        <p14:creationId xmlns:p14="http://schemas.microsoft.com/office/powerpoint/2010/main" val="391926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eam"/>
        <p:cNvGrpSpPr/>
        <p:nvPr/>
      </p:nvGrpSpPr>
      <p:grpSpPr>
        <a:xfrm>
          <a:off x="0" y="0"/>
          <a:ext cx="0" cy="0"/>
          <a:chOff x="0" y="0"/>
          <a:chExt cx="0" cy="0"/>
        </a:xfrm>
      </p:grpSpPr>
      <p:pic>
        <p:nvPicPr>
          <p:cNvPr id="18" name="Shape7">
            <a:extLst>
              <a:ext uri="{FF2B5EF4-FFF2-40B4-BE49-F238E27FC236}">
                <a16:creationId xmlns:a16="http://schemas.microsoft.com/office/drawing/2014/main" id="{38FE0948-3AC4-5D0E-9922-1791DFE9D8B9}"/>
              </a:ext>
            </a:extLst>
          </p:cNvPr>
          <p:cNvPicPr>
            <a:picLocks noChangeAspect="1"/>
          </p:cNvPicPr>
          <p:nvPr/>
        </p:nvPicPr>
        <p:blipFill>
          <a:blip r:embed="rId3"/>
          <a:stretch>
            <a:fillRect/>
          </a:stretch>
        </p:blipFill>
        <p:spPr>
          <a:xfrm>
            <a:off x="9806216" y="1803302"/>
            <a:ext cx="3022175" cy="4139614"/>
          </a:xfrm>
          <a:prstGeom prst="rect">
            <a:avLst/>
          </a:prstGeom>
        </p:spPr>
      </p:pic>
      <p:pic>
        <p:nvPicPr>
          <p:cNvPr id="2" name="Shape-1"/>
          <p:cNvPicPr>
            <a:picLocks noChangeAspect="1"/>
          </p:cNvPicPr>
          <p:nvPr/>
        </p:nvPicPr>
        <p:blipFill>
          <a:blip r:embed="rId4"/>
          <a:stretch>
            <a:fillRect/>
          </a:stretch>
        </p:blipFill>
        <p:spPr>
          <a:xfrm>
            <a:off x="0" y="6505576"/>
            <a:ext cx="13011150" cy="876300"/>
          </a:xfrm>
          <a:prstGeom prst="rect">
            <a:avLst/>
          </a:prstGeom>
        </p:spPr>
      </p:pic>
      <p:sp>
        <p:nvSpPr>
          <p:cNvPr id="3" name="Rectangle 2"/>
          <p:cNvSpPr/>
          <p:nvPr/>
        </p:nvSpPr>
        <p:spPr>
          <a:xfrm>
            <a:off x="1352392" y="647700"/>
            <a:ext cx="10319281" cy="876300"/>
          </a:xfrm>
          <a:prstGeom prst="rect">
            <a:avLst/>
          </a:prstGeom>
        </p:spPr>
        <p:txBody>
          <a:bodyPr spcFirstLastPara="0" lIns="95250" tIns="95250" rIns="95250" bIns="0" anchor="t"/>
          <a:lstStyle/>
          <a:p>
            <a:pPr algn="ctr" hangingPunct="0">
              <a:lnSpc>
                <a:spcPct val="100000"/>
              </a:lnSpc>
            </a:pPr>
            <a:r>
              <a:rPr sz="4500" b="1" dirty="0">
                <a:solidFill>
                  <a:srgbClr val="292929"/>
                </a:solidFill>
                <a:latin typeface="Montserrat"/>
                <a:ea typeface="+mn-ea"/>
                <a:cs typeface="Montserrat"/>
              </a:rPr>
              <a:t>Meet the Presenters</a:t>
            </a:r>
          </a:p>
        </p:txBody>
      </p:sp>
      <p:pic>
        <p:nvPicPr>
          <p:cNvPr id="4" name="Shape7"/>
          <p:cNvPicPr>
            <a:picLocks noChangeAspect="1"/>
          </p:cNvPicPr>
          <p:nvPr/>
        </p:nvPicPr>
        <p:blipFill>
          <a:blip r:embed="rId3"/>
          <a:stretch>
            <a:fillRect/>
          </a:stretch>
        </p:blipFill>
        <p:spPr>
          <a:xfrm>
            <a:off x="221513" y="1784726"/>
            <a:ext cx="3022175" cy="4139614"/>
          </a:xfrm>
          <a:prstGeom prst="rect">
            <a:avLst/>
          </a:prstGeom>
        </p:spPr>
      </p:pic>
      <p:pic>
        <p:nvPicPr>
          <p:cNvPr id="5" name="Shape7 copy 1"/>
          <p:cNvPicPr>
            <a:picLocks noChangeAspect="1"/>
          </p:cNvPicPr>
          <p:nvPr/>
        </p:nvPicPr>
        <p:blipFill>
          <a:blip r:embed="rId5"/>
          <a:stretch>
            <a:fillRect/>
          </a:stretch>
        </p:blipFill>
        <p:spPr>
          <a:xfrm>
            <a:off x="6627134" y="1803302"/>
            <a:ext cx="3022175" cy="4139614"/>
          </a:xfrm>
          <a:prstGeom prst="rect">
            <a:avLst/>
          </a:prstGeom>
        </p:spPr>
      </p:pic>
      <p:pic>
        <p:nvPicPr>
          <p:cNvPr id="7" name="Joseph Gonzalez"/>
          <p:cNvPicPr/>
          <p:nvPr/>
        </p:nvPicPr>
        <p:blipFill rotWithShape="1">
          <a:blip r:embed="rId6">
            <a:extLst>
              <a:ext uri="{28A0092B-C50C-407E-A947-70E740481C1C}">
                <a14:useLocalDpi xmlns:a14="http://schemas.microsoft.com/office/drawing/2010/main" val="0"/>
              </a:ext>
            </a:extLst>
          </a:blip>
          <a:srcRect/>
          <a:stretch/>
        </p:blipFill>
        <p:spPr>
          <a:xfrm>
            <a:off x="7190983" y="2373671"/>
            <a:ext cx="1894474" cy="2050095"/>
          </a:xfrm>
          <a:prstGeom prst="rect">
            <a:avLst/>
          </a:prstGeom>
          <a:ln>
            <a:solidFill>
              <a:schemeClr val="bg1"/>
            </a:solidFill>
          </a:ln>
        </p:spPr>
      </p:pic>
      <p:pic>
        <p:nvPicPr>
          <p:cNvPr id="8" name="Clarisse Meyer"/>
          <p:cNvPicPr/>
          <p:nvPr/>
        </p:nvPicPr>
        <p:blipFill rotWithShape="1">
          <a:blip r:embed="rId7">
            <a:extLst>
              <a:ext uri="{28A0092B-C50C-407E-A947-70E740481C1C}">
                <a14:useLocalDpi xmlns:a14="http://schemas.microsoft.com/office/drawing/2010/main" val="0"/>
              </a:ext>
            </a:extLst>
          </a:blip>
          <a:srcRect t="7635" b="11389"/>
          <a:stretch/>
        </p:blipFill>
        <p:spPr>
          <a:xfrm>
            <a:off x="850239" y="2412141"/>
            <a:ext cx="1839203" cy="2029997"/>
          </a:xfrm>
          <a:prstGeom prst="rect">
            <a:avLst/>
          </a:prstGeom>
          <a:ln>
            <a:solidFill>
              <a:schemeClr val="bg1"/>
            </a:solidFill>
          </a:ln>
        </p:spPr>
      </p:pic>
      <p:pic>
        <p:nvPicPr>
          <p:cNvPr id="9" name="Marie-Michèle Bouchard"/>
          <p:cNvPicPr/>
          <p:nvPr/>
        </p:nvPicPr>
        <p:blipFill rotWithShape="1">
          <a:blip r:embed="rId8">
            <a:extLst>
              <a:ext uri="{28A0092B-C50C-407E-A947-70E740481C1C}">
                <a14:useLocalDpi xmlns:a14="http://schemas.microsoft.com/office/drawing/2010/main" val="0"/>
              </a:ext>
            </a:extLst>
          </a:blip>
          <a:srcRect/>
          <a:stretch/>
        </p:blipFill>
        <p:spPr>
          <a:xfrm>
            <a:off x="10433673" y="2338394"/>
            <a:ext cx="1912813" cy="2026258"/>
          </a:xfrm>
          <a:prstGeom prst="rect">
            <a:avLst/>
          </a:prstGeom>
          <a:ln>
            <a:solidFill>
              <a:schemeClr val="bg1"/>
            </a:solidFill>
          </a:ln>
        </p:spPr>
      </p:pic>
      <p:sp>
        <p:nvSpPr>
          <p:cNvPr id="10" name="Rectangle 9"/>
          <p:cNvSpPr/>
          <p:nvPr/>
        </p:nvSpPr>
        <p:spPr>
          <a:xfrm>
            <a:off x="404007" y="4599372"/>
            <a:ext cx="2661557"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cs typeface="Montserrat"/>
              </a:rPr>
              <a:t>Ebony Ruhland</a:t>
            </a:r>
            <a:endParaRPr sz="1550" b="1" dirty="0">
              <a:solidFill>
                <a:schemeClr val="bg1"/>
              </a:solidFill>
              <a:latin typeface="Montserrat"/>
              <a:ea typeface="+mn-ea"/>
              <a:cs typeface="Montserrat"/>
            </a:endParaRPr>
          </a:p>
        </p:txBody>
      </p:sp>
      <p:sp>
        <p:nvSpPr>
          <p:cNvPr id="11" name="Rectangle 10"/>
          <p:cNvSpPr/>
          <p:nvPr/>
        </p:nvSpPr>
        <p:spPr>
          <a:xfrm>
            <a:off x="850239" y="5219590"/>
            <a:ext cx="1714829" cy="470181"/>
          </a:xfrm>
          <a:prstGeom prst="rect">
            <a:avLst/>
          </a:prstGeom>
        </p:spPr>
        <p:txBody>
          <a:bodyPr spcFirstLastPara="0" lIns="109344" tIns="109344" rIns="109344" bIns="0" anchor="t"/>
          <a:lstStyle/>
          <a:p>
            <a:pPr algn="ctr" hangingPunct="0">
              <a:lnSpc>
                <a:spcPct val="108333"/>
              </a:lnSpc>
            </a:pPr>
            <a:endParaRPr sz="1550" dirty="0">
              <a:solidFill>
                <a:schemeClr val="bg1"/>
              </a:solidFill>
              <a:latin typeface="Montserrat"/>
              <a:ea typeface="+mn-ea"/>
              <a:cs typeface="Montserrat"/>
            </a:endParaRPr>
          </a:p>
        </p:txBody>
      </p:sp>
      <p:sp>
        <p:nvSpPr>
          <p:cNvPr id="12" name="Rectangle 11"/>
          <p:cNvSpPr/>
          <p:nvPr/>
        </p:nvSpPr>
        <p:spPr>
          <a:xfrm>
            <a:off x="6627134" y="4617948"/>
            <a:ext cx="3022175"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LaToya Wesley-Colm</a:t>
            </a:r>
            <a:endParaRPr sz="1550" b="1" dirty="0">
              <a:solidFill>
                <a:schemeClr val="bg1"/>
              </a:solidFill>
              <a:latin typeface="Montserrat"/>
              <a:ea typeface="+mn-ea"/>
              <a:cs typeface="Montserrat"/>
            </a:endParaRPr>
          </a:p>
        </p:txBody>
      </p:sp>
      <p:sp>
        <p:nvSpPr>
          <p:cNvPr id="13" name="Rectangle 12"/>
          <p:cNvSpPr/>
          <p:nvPr/>
        </p:nvSpPr>
        <p:spPr>
          <a:xfrm>
            <a:off x="6873227" y="5003075"/>
            <a:ext cx="2554664" cy="470181"/>
          </a:xfrm>
          <a:prstGeom prst="rect">
            <a:avLst/>
          </a:prstGeom>
        </p:spPr>
        <p:txBody>
          <a:bodyPr spcFirstLastPara="0" lIns="109344" tIns="109344" rIns="109344" bIns="0" anchor="t"/>
          <a:lstStyle/>
          <a:p>
            <a:pPr algn="ctr" hangingPunct="0">
              <a:lnSpc>
                <a:spcPts val="1660"/>
              </a:lnSpc>
            </a:pPr>
            <a:r>
              <a:rPr lang="en-US" sz="1550" dirty="0">
                <a:solidFill>
                  <a:schemeClr val="bg1"/>
                </a:solidFill>
                <a:latin typeface="Montserrat"/>
                <a:ea typeface="+mn-ea"/>
                <a:cs typeface="Montserrat"/>
              </a:rPr>
              <a:t>MJP Executive Director</a:t>
            </a:r>
          </a:p>
          <a:p>
            <a:pPr algn="ctr" hangingPunct="0">
              <a:lnSpc>
                <a:spcPts val="1660"/>
              </a:lnSpc>
            </a:pPr>
            <a:r>
              <a:rPr lang="en-US" sz="1550" dirty="0">
                <a:solidFill>
                  <a:schemeClr val="bg1"/>
                </a:solidFill>
                <a:latin typeface="Montserrat"/>
                <a:cs typeface="Montserrat"/>
              </a:rPr>
              <a:t>&amp;</a:t>
            </a:r>
          </a:p>
          <a:p>
            <a:pPr algn="ctr" hangingPunct="0">
              <a:lnSpc>
                <a:spcPts val="1660"/>
              </a:lnSpc>
            </a:pPr>
            <a:r>
              <a:rPr lang="en-US" sz="1550" dirty="0">
                <a:solidFill>
                  <a:schemeClr val="bg1"/>
                </a:solidFill>
                <a:latin typeface="Montserrat"/>
                <a:ea typeface="+mn-ea"/>
                <a:cs typeface="Montserrat"/>
              </a:rPr>
              <a:t>Moderator </a:t>
            </a:r>
            <a:endParaRPr sz="1550" dirty="0">
              <a:solidFill>
                <a:schemeClr val="bg1"/>
              </a:solidFill>
              <a:latin typeface="Montserrat"/>
              <a:ea typeface="+mn-ea"/>
              <a:cs typeface="Montserrat"/>
            </a:endParaRPr>
          </a:p>
        </p:txBody>
      </p:sp>
      <p:sp>
        <p:nvSpPr>
          <p:cNvPr id="14" name="Rectangle 13"/>
          <p:cNvSpPr/>
          <p:nvPr/>
        </p:nvSpPr>
        <p:spPr>
          <a:xfrm>
            <a:off x="9893954" y="4589826"/>
            <a:ext cx="2884693"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Shawn Flower</a:t>
            </a:r>
            <a:endParaRPr sz="1550" b="1" dirty="0">
              <a:solidFill>
                <a:schemeClr val="bg1"/>
              </a:solidFill>
              <a:latin typeface="Montserrat"/>
              <a:ea typeface="+mn-ea"/>
              <a:cs typeface="Montserrat"/>
            </a:endParaRPr>
          </a:p>
        </p:txBody>
      </p:sp>
      <p:sp>
        <p:nvSpPr>
          <p:cNvPr id="15" name="Rectangle 14"/>
          <p:cNvSpPr/>
          <p:nvPr/>
        </p:nvSpPr>
        <p:spPr>
          <a:xfrm>
            <a:off x="9866188" y="4910075"/>
            <a:ext cx="2962203" cy="470181"/>
          </a:xfrm>
          <a:prstGeom prst="rect">
            <a:avLst/>
          </a:prstGeom>
        </p:spPr>
        <p:txBody>
          <a:bodyPr spcFirstLastPara="0" lIns="109344" tIns="109344" rIns="109344" bIns="0" anchor="t"/>
          <a:lstStyle/>
          <a:p>
            <a:pPr algn="ctr" hangingPunct="0">
              <a:lnSpc>
                <a:spcPts val="1660"/>
              </a:lnSpc>
            </a:pPr>
            <a:r>
              <a:rPr lang="en-US" sz="1550" dirty="0">
                <a:solidFill>
                  <a:schemeClr val="bg1"/>
                </a:solidFill>
                <a:latin typeface="Montserrat"/>
                <a:ea typeface="+mn-ea"/>
                <a:cs typeface="Montserrat"/>
              </a:rPr>
              <a:t>Choice Research Associates</a:t>
            </a:r>
          </a:p>
          <a:p>
            <a:pPr algn="ctr" hangingPunct="0">
              <a:lnSpc>
                <a:spcPts val="1660"/>
              </a:lnSpc>
            </a:pPr>
            <a:r>
              <a:rPr lang="en-US" sz="1550" dirty="0">
                <a:solidFill>
                  <a:schemeClr val="bg1"/>
                </a:solidFill>
                <a:latin typeface="Montserrat"/>
                <a:cs typeface="Montserrat"/>
              </a:rPr>
              <a:t>&amp;</a:t>
            </a:r>
          </a:p>
          <a:p>
            <a:pPr algn="ctr" hangingPunct="0">
              <a:lnSpc>
                <a:spcPts val="1660"/>
              </a:lnSpc>
            </a:pPr>
            <a:r>
              <a:rPr lang="en-US" sz="1550" dirty="0">
                <a:solidFill>
                  <a:schemeClr val="bg1"/>
                </a:solidFill>
                <a:latin typeface="Montserrat"/>
                <a:ea typeface="+mn-ea"/>
                <a:cs typeface="Montserrat"/>
              </a:rPr>
              <a:t>PI The Anat Project</a:t>
            </a:r>
            <a:endParaRPr sz="1550" dirty="0">
              <a:solidFill>
                <a:schemeClr val="bg1"/>
              </a:solidFill>
              <a:latin typeface="Montserrat"/>
              <a:ea typeface="+mn-ea"/>
              <a:cs typeface="Montserrat"/>
            </a:endParaRPr>
          </a:p>
        </p:txBody>
      </p:sp>
      <p:sp>
        <p:nvSpPr>
          <p:cNvPr id="16" name="Rectangle 15">
            <a:extLst>
              <a:ext uri="{FF2B5EF4-FFF2-40B4-BE49-F238E27FC236}">
                <a16:creationId xmlns:a16="http://schemas.microsoft.com/office/drawing/2014/main" id="{C2D93B7A-336E-2AE9-264F-CEB0D8BE751B}"/>
              </a:ext>
            </a:extLst>
          </p:cNvPr>
          <p:cNvSpPr/>
          <p:nvPr/>
        </p:nvSpPr>
        <p:spPr>
          <a:xfrm>
            <a:off x="404007" y="4994984"/>
            <a:ext cx="2661556" cy="470181"/>
          </a:xfrm>
          <a:prstGeom prst="rect">
            <a:avLst/>
          </a:prstGeom>
        </p:spPr>
        <p:txBody>
          <a:bodyPr spcFirstLastPara="0" lIns="109344" tIns="109344" rIns="109344" bIns="0" anchor="t"/>
          <a:lstStyle/>
          <a:p>
            <a:pPr algn="ctr" hangingPunct="0">
              <a:lnSpc>
                <a:spcPts val="1660"/>
              </a:lnSpc>
            </a:pPr>
            <a:r>
              <a:rPr lang="en-US" sz="1550" dirty="0">
                <a:solidFill>
                  <a:schemeClr val="bg1"/>
                </a:solidFill>
                <a:latin typeface="Montserrat"/>
                <a:ea typeface="+mn-ea"/>
                <a:cs typeface="Montserrat"/>
              </a:rPr>
              <a:t>Associate Professor</a:t>
            </a:r>
          </a:p>
          <a:p>
            <a:pPr algn="ctr" hangingPunct="0">
              <a:lnSpc>
                <a:spcPts val="1660"/>
              </a:lnSpc>
            </a:pPr>
            <a:r>
              <a:rPr lang="en-US" sz="1550" dirty="0">
                <a:solidFill>
                  <a:schemeClr val="bg1"/>
                </a:solidFill>
                <a:latin typeface="Montserrat"/>
                <a:cs typeface="Montserrat"/>
              </a:rPr>
              <a:t>&amp; </a:t>
            </a:r>
          </a:p>
          <a:p>
            <a:pPr algn="ctr" hangingPunct="0">
              <a:lnSpc>
                <a:spcPts val="1660"/>
              </a:lnSpc>
            </a:pPr>
            <a:r>
              <a:rPr lang="en-US" sz="1550" dirty="0">
                <a:solidFill>
                  <a:schemeClr val="bg1"/>
                </a:solidFill>
                <a:latin typeface="Montserrat"/>
                <a:ea typeface="+mn-ea"/>
                <a:cs typeface="Montserrat"/>
              </a:rPr>
              <a:t>Presenter</a:t>
            </a:r>
            <a:endParaRPr sz="1550" dirty="0">
              <a:solidFill>
                <a:schemeClr val="bg1"/>
              </a:solidFill>
              <a:latin typeface="Montserrat"/>
              <a:ea typeface="+mn-ea"/>
              <a:cs typeface="Montserrat"/>
            </a:endParaRPr>
          </a:p>
        </p:txBody>
      </p:sp>
      <p:pic>
        <p:nvPicPr>
          <p:cNvPr id="17" name="Shape7 copy 1">
            <a:extLst>
              <a:ext uri="{FF2B5EF4-FFF2-40B4-BE49-F238E27FC236}">
                <a16:creationId xmlns:a16="http://schemas.microsoft.com/office/drawing/2014/main" id="{6752E018-E536-3D19-231C-36234303AC4C}"/>
              </a:ext>
            </a:extLst>
          </p:cNvPr>
          <p:cNvPicPr>
            <a:picLocks noChangeAspect="1"/>
          </p:cNvPicPr>
          <p:nvPr/>
        </p:nvPicPr>
        <p:blipFill>
          <a:blip r:embed="rId5"/>
          <a:stretch>
            <a:fillRect/>
          </a:stretch>
        </p:blipFill>
        <p:spPr>
          <a:xfrm>
            <a:off x="3421813" y="1803302"/>
            <a:ext cx="3022175" cy="4139614"/>
          </a:xfrm>
          <a:prstGeom prst="rect">
            <a:avLst/>
          </a:prstGeom>
          <a:noFill/>
        </p:spPr>
      </p:pic>
      <p:pic>
        <p:nvPicPr>
          <p:cNvPr id="19" name="Joseph Gonzalez">
            <a:extLst>
              <a:ext uri="{FF2B5EF4-FFF2-40B4-BE49-F238E27FC236}">
                <a16:creationId xmlns:a16="http://schemas.microsoft.com/office/drawing/2014/main" id="{1526B6FC-2142-317F-B080-2C0FAC4FC4F0}"/>
              </a:ext>
            </a:extLst>
          </p:cNvPr>
          <p:cNvPicPr/>
          <p:nvPr/>
        </p:nvPicPr>
        <p:blipFill rotWithShape="1">
          <a:blip r:embed="rId9">
            <a:extLst>
              <a:ext uri="{28A0092B-C50C-407E-A947-70E740481C1C}">
                <a14:useLocalDpi xmlns:a14="http://schemas.microsoft.com/office/drawing/2010/main" val="0"/>
              </a:ext>
            </a:extLst>
          </a:blip>
          <a:srcRect/>
          <a:stretch/>
        </p:blipFill>
        <p:spPr>
          <a:xfrm>
            <a:off x="3913050" y="2373671"/>
            <a:ext cx="2044721" cy="2109421"/>
          </a:xfrm>
          <a:prstGeom prst="rect">
            <a:avLst/>
          </a:prstGeom>
          <a:ln>
            <a:solidFill>
              <a:schemeClr val="bg1"/>
            </a:solidFill>
          </a:ln>
        </p:spPr>
      </p:pic>
      <p:sp>
        <p:nvSpPr>
          <p:cNvPr id="20" name="Rectangle 19">
            <a:extLst>
              <a:ext uri="{FF2B5EF4-FFF2-40B4-BE49-F238E27FC236}">
                <a16:creationId xmlns:a16="http://schemas.microsoft.com/office/drawing/2014/main" id="{3792028F-2928-EC3B-D464-9C282CC4636D}"/>
              </a:ext>
            </a:extLst>
          </p:cNvPr>
          <p:cNvSpPr/>
          <p:nvPr/>
        </p:nvSpPr>
        <p:spPr>
          <a:xfrm>
            <a:off x="3342416" y="4681051"/>
            <a:ext cx="3022175"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Andie Moss</a:t>
            </a:r>
            <a:endParaRPr sz="1550" b="1" dirty="0">
              <a:solidFill>
                <a:schemeClr val="bg1"/>
              </a:solidFill>
              <a:latin typeface="Montserrat"/>
              <a:ea typeface="+mn-ea"/>
              <a:cs typeface="Montserrat"/>
            </a:endParaRPr>
          </a:p>
        </p:txBody>
      </p:sp>
      <p:sp>
        <p:nvSpPr>
          <p:cNvPr id="21" name="Rectangle 20">
            <a:extLst>
              <a:ext uri="{FF2B5EF4-FFF2-40B4-BE49-F238E27FC236}">
                <a16:creationId xmlns:a16="http://schemas.microsoft.com/office/drawing/2014/main" id="{AD732D8B-874A-C745-F593-E4D49DCBC59F}"/>
              </a:ext>
            </a:extLst>
          </p:cNvPr>
          <p:cNvSpPr/>
          <p:nvPr/>
        </p:nvSpPr>
        <p:spPr>
          <a:xfrm>
            <a:off x="3576171" y="5013349"/>
            <a:ext cx="2554664" cy="470181"/>
          </a:xfrm>
          <a:prstGeom prst="rect">
            <a:avLst/>
          </a:prstGeom>
        </p:spPr>
        <p:txBody>
          <a:bodyPr spcFirstLastPara="0" lIns="109344" tIns="109344" rIns="109344" bIns="0" anchor="t"/>
          <a:lstStyle/>
          <a:p>
            <a:pPr algn="ctr" hangingPunct="0">
              <a:lnSpc>
                <a:spcPts val="1660"/>
              </a:lnSpc>
            </a:pPr>
            <a:r>
              <a:rPr lang="en-US" sz="1550" dirty="0">
                <a:solidFill>
                  <a:schemeClr val="bg1"/>
                </a:solidFill>
                <a:latin typeface="Montserrat"/>
                <a:ea typeface="+mn-ea"/>
                <a:cs typeface="Montserrat"/>
              </a:rPr>
              <a:t>MJP Founder</a:t>
            </a:r>
          </a:p>
          <a:p>
            <a:pPr algn="ctr" hangingPunct="0">
              <a:lnSpc>
                <a:spcPts val="1660"/>
              </a:lnSpc>
            </a:pPr>
            <a:r>
              <a:rPr lang="en-US" sz="1550" dirty="0">
                <a:solidFill>
                  <a:schemeClr val="bg1"/>
                </a:solidFill>
                <a:latin typeface="Montserrat"/>
                <a:cs typeface="Montserrat"/>
              </a:rPr>
              <a:t>&amp;</a:t>
            </a:r>
          </a:p>
          <a:p>
            <a:pPr algn="ctr" hangingPunct="0">
              <a:lnSpc>
                <a:spcPts val="1660"/>
              </a:lnSpc>
            </a:pPr>
            <a:r>
              <a:rPr lang="en-US" sz="1550" dirty="0">
                <a:solidFill>
                  <a:schemeClr val="bg1"/>
                </a:solidFill>
                <a:latin typeface="Montserrat"/>
                <a:ea typeface="+mn-ea"/>
                <a:cs typeface="Montserrat"/>
              </a:rPr>
              <a:t>Moderator </a:t>
            </a:r>
            <a:endParaRPr sz="1550" dirty="0">
              <a:solidFill>
                <a:schemeClr val="bg1"/>
              </a:solidFill>
              <a:latin typeface="Montserrat"/>
              <a:ea typeface="+mn-ea"/>
              <a:cs typeface="Montserrat"/>
            </a:endParaRPr>
          </a:p>
        </p:txBody>
      </p:sp>
      <p:sp>
        <p:nvSpPr>
          <p:cNvPr id="22" name="Slide Number Placeholder 21">
            <a:extLst>
              <a:ext uri="{FF2B5EF4-FFF2-40B4-BE49-F238E27FC236}">
                <a16:creationId xmlns:a16="http://schemas.microsoft.com/office/drawing/2014/main" id="{4BFCCB75-51A1-DD33-16D6-6DC22CEFA685}"/>
              </a:ext>
            </a:extLst>
          </p:cNvPr>
          <p:cNvSpPr>
            <a:spLocks noGrp="1"/>
          </p:cNvSpPr>
          <p:nvPr>
            <p:ph type="sldNum" sz="quarter" idx="12"/>
          </p:nvPr>
        </p:nvSpPr>
        <p:spPr>
          <a:xfrm>
            <a:off x="12204699" y="6786051"/>
            <a:ext cx="533773" cy="365125"/>
          </a:xfrm>
        </p:spPr>
        <p:txBody>
          <a:bodyPr/>
          <a:lstStyle/>
          <a:p>
            <a:fld id="{6CB18C70-803E-428A-BAB3-289BE172EF8D}" type="slidenum">
              <a:rPr lang="en-US" sz="2400" smtClean="0">
                <a:solidFill>
                  <a:schemeClr val="bg1"/>
                </a:solidFill>
                <a:latin typeface="Montserrat" pitchFamily="2" charset="77"/>
              </a:rPr>
              <a:t>2</a:t>
            </a:fld>
            <a:endParaRPr lang="en-US" sz="2400" dirty="0">
              <a:solidFill>
                <a:schemeClr val="bg1"/>
              </a:solidFill>
              <a:latin typeface="Montserrat" pitchFamily="2" charset="77"/>
            </a:endParaRPr>
          </a:p>
        </p:txBody>
      </p:sp>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75FCD4C7-0036-08A5-FD0C-53610022C7EA}"/>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467EC8D6-B9F1-E0AC-70F3-404243EB5941}"/>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E0E19650-3834-080A-C16B-9B07A260CA13}"/>
              </a:ext>
            </a:extLst>
          </p:cNvPr>
          <p:cNvSpPr/>
          <p:nvPr/>
        </p:nvSpPr>
        <p:spPr>
          <a:xfrm>
            <a:off x="848678" y="1789678"/>
            <a:ext cx="11313794" cy="1131276"/>
          </a:xfrm>
          <a:prstGeom prst="rect">
            <a:avLst/>
          </a:prstGeom>
        </p:spPr>
        <p:txBody>
          <a:bodyPr spcFirstLastPara="0" lIns="95250" tIns="95250" rIns="95250" bIns="0" anchor="t"/>
          <a:lstStyle/>
          <a:p>
            <a:pPr algn="l" hangingPunct="0">
              <a:lnSpc>
                <a:spcPct val="100000"/>
              </a:lnSpc>
            </a:pPr>
            <a:r>
              <a:rPr lang="en-US" sz="3200" b="1" dirty="0">
                <a:solidFill>
                  <a:srgbClr val="292929"/>
                </a:solidFill>
                <a:latin typeface="Montserrat"/>
                <a:ea typeface="+mn-ea"/>
                <a:cs typeface="Montserrat"/>
              </a:rPr>
              <a:t>Potential Consequences for Late or Nonpayment</a:t>
            </a:r>
          </a:p>
        </p:txBody>
      </p:sp>
      <p:pic>
        <p:nvPicPr>
          <p:cNvPr id="5" name="image">
            <a:extLst>
              <a:ext uri="{FF2B5EF4-FFF2-40B4-BE49-F238E27FC236}">
                <a16:creationId xmlns:a16="http://schemas.microsoft.com/office/drawing/2014/main" id="{6ADA36BC-FBAA-AB72-9EED-592EB3F46A79}"/>
              </a:ext>
            </a:extLst>
          </p:cNvPr>
          <p:cNvPicPr/>
          <p:nvPr/>
        </p:nvPicPr>
        <p:blipFill rotWithShape="1">
          <a:blip r:embed="rId3"/>
          <a:stretch>
            <a:fillRect/>
          </a:stretch>
        </p:blipFill>
        <p:spPr>
          <a:xfrm>
            <a:off x="541153" y="275577"/>
            <a:ext cx="2905432" cy="751366"/>
          </a:xfrm>
          <a:prstGeom prst="rect">
            <a:avLst/>
          </a:prstGeom>
        </p:spPr>
      </p:pic>
      <p:pic>
        <p:nvPicPr>
          <p:cNvPr id="8" name="Graphic 7" descr="Gavel with solid fill">
            <a:extLst>
              <a:ext uri="{FF2B5EF4-FFF2-40B4-BE49-F238E27FC236}">
                <a16:creationId xmlns:a16="http://schemas.microsoft.com/office/drawing/2014/main" id="{9E8C8452-293B-C923-0EE2-09A186D21C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9471" y="2970562"/>
            <a:ext cx="1550157" cy="1550157"/>
          </a:xfrm>
          <a:prstGeom prst="rect">
            <a:avLst/>
          </a:prstGeom>
        </p:spPr>
      </p:pic>
      <p:pic>
        <p:nvPicPr>
          <p:cNvPr id="10" name="Graphic 9" descr="Money with solid fill">
            <a:extLst>
              <a:ext uri="{FF2B5EF4-FFF2-40B4-BE49-F238E27FC236}">
                <a16:creationId xmlns:a16="http://schemas.microsoft.com/office/drawing/2014/main" id="{FD516CFD-EA99-FDBE-F4D6-6BE32BD5F5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9201" y="2970561"/>
            <a:ext cx="1550157" cy="1550157"/>
          </a:xfrm>
          <a:prstGeom prst="rect">
            <a:avLst/>
          </a:prstGeom>
        </p:spPr>
      </p:pic>
      <p:pic>
        <p:nvPicPr>
          <p:cNvPr id="12" name="Graphic 11" descr="Money envelope with solid fill">
            <a:extLst>
              <a:ext uri="{FF2B5EF4-FFF2-40B4-BE49-F238E27FC236}">
                <a16:creationId xmlns:a16="http://schemas.microsoft.com/office/drawing/2014/main" id="{0A7011DD-CBFF-99EB-EB7F-4E6DCC41D4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06305" y="3024196"/>
            <a:ext cx="1550157" cy="1550157"/>
          </a:xfrm>
          <a:prstGeom prst="rect">
            <a:avLst/>
          </a:prstGeom>
        </p:spPr>
      </p:pic>
      <p:pic>
        <p:nvPicPr>
          <p:cNvPr id="14" name="Graphic 13" descr="Bank with solid fill">
            <a:extLst>
              <a:ext uri="{FF2B5EF4-FFF2-40B4-BE49-F238E27FC236}">
                <a16:creationId xmlns:a16="http://schemas.microsoft.com/office/drawing/2014/main" id="{F7B5FD69-5D13-D824-F2B2-8AD9E44CB6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1479" y="2981283"/>
            <a:ext cx="1550157" cy="1550157"/>
          </a:xfrm>
          <a:prstGeom prst="rect">
            <a:avLst/>
          </a:prstGeom>
        </p:spPr>
      </p:pic>
      <p:pic>
        <p:nvPicPr>
          <p:cNvPr id="16" name="Graphic 15" descr="Judge male with solid fill">
            <a:extLst>
              <a:ext uri="{FF2B5EF4-FFF2-40B4-BE49-F238E27FC236}">
                <a16:creationId xmlns:a16="http://schemas.microsoft.com/office/drawing/2014/main" id="{06282A6D-EE04-13AE-CCBA-7DB31357A1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11131" y="3024195"/>
            <a:ext cx="1550157" cy="1550157"/>
          </a:xfrm>
          <a:prstGeom prst="rect">
            <a:avLst/>
          </a:prstGeom>
        </p:spPr>
      </p:pic>
      <p:sp>
        <p:nvSpPr>
          <p:cNvPr id="18" name="TextBox 17">
            <a:extLst>
              <a:ext uri="{FF2B5EF4-FFF2-40B4-BE49-F238E27FC236}">
                <a16:creationId xmlns:a16="http://schemas.microsoft.com/office/drawing/2014/main" id="{991735CA-C87E-9610-04D8-5B1F28992013}"/>
              </a:ext>
            </a:extLst>
          </p:cNvPr>
          <p:cNvSpPr txBox="1"/>
          <p:nvPr/>
        </p:nvSpPr>
        <p:spPr>
          <a:xfrm>
            <a:off x="705745" y="4959884"/>
            <a:ext cx="1643883" cy="646331"/>
          </a:xfrm>
          <a:prstGeom prst="rect">
            <a:avLst/>
          </a:prstGeom>
          <a:noFill/>
          <a:ln>
            <a:noFill/>
          </a:ln>
        </p:spPr>
        <p:txBody>
          <a:bodyPr wrap="square" rtlCol="0">
            <a:spAutoFit/>
          </a:bodyPr>
          <a:lstStyle/>
          <a:p>
            <a:pPr algn="ctr"/>
            <a:r>
              <a:rPr lang="en-US" b="1" dirty="0">
                <a:latin typeface="Montserrat" pitchFamily="2" charset="77"/>
              </a:rPr>
              <a:t>Additional Sanctions</a:t>
            </a:r>
          </a:p>
        </p:txBody>
      </p:sp>
      <p:sp>
        <p:nvSpPr>
          <p:cNvPr id="19" name="TextBox 18">
            <a:extLst>
              <a:ext uri="{FF2B5EF4-FFF2-40B4-BE49-F238E27FC236}">
                <a16:creationId xmlns:a16="http://schemas.microsoft.com/office/drawing/2014/main" id="{304EE688-EEA4-C68B-89C3-AF0133DD5837}"/>
              </a:ext>
            </a:extLst>
          </p:cNvPr>
          <p:cNvSpPr txBox="1"/>
          <p:nvPr/>
        </p:nvSpPr>
        <p:spPr>
          <a:xfrm>
            <a:off x="3069376" y="4959884"/>
            <a:ext cx="1831808" cy="646331"/>
          </a:xfrm>
          <a:prstGeom prst="rect">
            <a:avLst/>
          </a:prstGeom>
          <a:noFill/>
          <a:ln>
            <a:noFill/>
          </a:ln>
        </p:spPr>
        <p:txBody>
          <a:bodyPr wrap="square" rtlCol="0">
            <a:spAutoFit/>
          </a:bodyPr>
          <a:lstStyle/>
          <a:p>
            <a:pPr algn="ctr"/>
            <a:r>
              <a:rPr lang="en-US" b="1" dirty="0">
                <a:latin typeface="Montserrat" pitchFamily="2" charset="77"/>
              </a:rPr>
              <a:t>Wage</a:t>
            </a:r>
          </a:p>
          <a:p>
            <a:pPr algn="ctr"/>
            <a:r>
              <a:rPr lang="en-US" b="1" dirty="0">
                <a:latin typeface="Montserrat" pitchFamily="2" charset="77"/>
              </a:rPr>
              <a:t>Garnishment</a:t>
            </a:r>
          </a:p>
        </p:txBody>
      </p:sp>
      <p:sp>
        <p:nvSpPr>
          <p:cNvPr id="20" name="TextBox 19">
            <a:extLst>
              <a:ext uri="{FF2B5EF4-FFF2-40B4-BE49-F238E27FC236}">
                <a16:creationId xmlns:a16="http://schemas.microsoft.com/office/drawing/2014/main" id="{A80EA387-7EE0-9BAE-5B95-41EC5F50843D}"/>
              </a:ext>
            </a:extLst>
          </p:cNvPr>
          <p:cNvSpPr txBox="1"/>
          <p:nvPr/>
        </p:nvSpPr>
        <p:spPr>
          <a:xfrm>
            <a:off x="5501479" y="4937379"/>
            <a:ext cx="1643883" cy="646331"/>
          </a:xfrm>
          <a:prstGeom prst="rect">
            <a:avLst/>
          </a:prstGeom>
          <a:noFill/>
          <a:ln>
            <a:noFill/>
          </a:ln>
        </p:spPr>
        <p:txBody>
          <a:bodyPr wrap="square" rtlCol="0">
            <a:spAutoFit/>
          </a:bodyPr>
          <a:lstStyle/>
          <a:p>
            <a:pPr algn="ctr"/>
            <a:r>
              <a:rPr lang="en-US" b="1" dirty="0">
                <a:latin typeface="Montserrat" pitchFamily="2" charset="77"/>
              </a:rPr>
              <a:t>Tax Collections</a:t>
            </a:r>
          </a:p>
        </p:txBody>
      </p:sp>
      <p:sp>
        <p:nvSpPr>
          <p:cNvPr id="22" name="TextBox 21">
            <a:extLst>
              <a:ext uri="{FF2B5EF4-FFF2-40B4-BE49-F238E27FC236}">
                <a16:creationId xmlns:a16="http://schemas.microsoft.com/office/drawing/2014/main" id="{2F3F431A-BE71-1592-43B8-CBE27BD699E4}"/>
              </a:ext>
            </a:extLst>
          </p:cNvPr>
          <p:cNvSpPr txBox="1"/>
          <p:nvPr/>
        </p:nvSpPr>
        <p:spPr>
          <a:xfrm>
            <a:off x="7612579" y="4959884"/>
            <a:ext cx="1643883" cy="646331"/>
          </a:xfrm>
          <a:prstGeom prst="rect">
            <a:avLst/>
          </a:prstGeom>
          <a:noFill/>
          <a:ln>
            <a:noFill/>
          </a:ln>
        </p:spPr>
        <p:txBody>
          <a:bodyPr wrap="square" rtlCol="0">
            <a:spAutoFit/>
          </a:bodyPr>
          <a:lstStyle/>
          <a:p>
            <a:pPr algn="ctr"/>
            <a:r>
              <a:rPr lang="en-US" b="1" dirty="0">
                <a:latin typeface="Montserrat" pitchFamily="2" charset="77"/>
              </a:rPr>
              <a:t>Civil Collections</a:t>
            </a:r>
          </a:p>
        </p:txBody>
      </p:sp>
      <p:sp>
        <p:nvSpPr>
          <p:cNvPr id="24" name="TextBox 23">
            <a:extLst>
              <a:ext uri="{FF2B5EF4-FFF2-40B4-BE49-F238E27FC236}">
                <a16:creationId xmlns:a16="http://schemas.microsoft.com/office/drawing/2014/main" id="{76D09091-EEED-C806-9B31-9FB804CFD8BA}"/>
              </a:ext>
            </a:extLst>
          </p:cNvPr>
          <p:cNvSpPr txBox="1"/>
          <p:nvPr/>
        </p:nvSpPr>
        <p:spPr>
          <a:xfrm>
            <a:off x="9795179" y="4959884"/>
            <a:ext cx="1831808" cy="646331"/>
          </a:xfrm>
          <a:prstGeom prst="rect">
            <a:avLst/>
          </a:prstGeom>
          <a:noFill/>
          <a:ln>
            <a:noFill/>
          </a:ln>
        </p:spPr>
        <p:txBody>
          <a:bodyPr wrap="square" rtlCol="0">
            <a:spAutoFit/>
          </a:bodyPr>
          <a:lstStyle/>
          <a:p>
            <a:pPr algn="ctr"/>
            <a:r>
              <a:rPr lang="en-US" b="1" dirty="0">
                <a:latin typeface="Montserrat" pitchFamily="2" charset="77"/>
              </a:rPr>
              <a:t>Revocation</a:t>
            </a:r>
          </a:p>
          <a:p>
            <a:pPr algn="ctr"/>
            <a:r>
              <a:rPr lang="en-US" i="1" dirty="0">
                <a:latin typeface="Montserrat" pitchFamily="2" charset="77"/>
              </a:rPr>
              <a:t>Bearden v. GA</a:t>
            </a:r>
          </a:p>
        </p:txBody>
      </p:sp>
      <p:sp>
        <p:nvSpPr>
          <p:cNvPr id="26" name="Slide Number Placeholder 25">
            <a:extLst>
              <a:ext uri="{FF2B5EF4-FFF2-40B4-BE49-F238E27FC236}">
                <a16:creationId xmlns:a16="http://schemas.microsoft.com/office/drawing/2014/main" id="{E7497295-918D-E863-097F-5ECD08445082}"/>
              </a:ext>
            </a:extLst>
          </p:cNvPr>
          <p:cNvSpPr>
            <a:spLocks noGrp="1"/>
          </p:cNvSpPr>
          <p:nvPr>
            <p:ph type="sldNum" sz="quarter" idx="12"/>
          </p:nvPr>
        </p:nvSpPr>
        <p:spPr/>
        <p:txBody>
          <a:bodyPr/>
          <a:lstStyle/>
          <a:p>
            <a:fld id="{6CB18C70-803E-428A-BAB3-289BE172EF8D}" type="slidenum">
              <a:rPr lang="en-US" smtClean="0"/>
              <a:t>20</a:t>
            </a:fld>
            <a:endParaRPr lang="en-US"/>
          </a:p>
        </p:txBody>
      </p:sp>
    </p:spTree>
    <p:extLst>
      <p:ext uri="{BB962C8B-B14F-4D97-AF65-F5344CB8AC3E}">
        <p14:creationId xmlns:p14="http://schemas.microsoft.com/office/powerpoint/2010/main" val="172451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8005F3FC-F9BF-BFA8-3F30-7F758D1A14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8DF352-3888-6758-9121-022CB9243756}"/>
              </a:ext>
            </a:extLst>
          </p:cNvPr>
          <p:cNvSpPr/>
          <p:nvPr/>
        </p:nvSpPr>
        <p:spPr>
          <a:xfrm>
            <a:off x="843534" y="192747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Community Corrections Fines and Fees Project (CCFF)</a:t>
            </a:r>
          </a:p>
          <a:p>
            <a:pPr algn="l" hangingPunct="0">
              <a:lnSpc>
                <a:spcPct val="100000"/>
              </a:lnSpc>
            </a:pPr>
            <a:endParaRPr lang="en-US" sz="4500" b="1" dirty="0">
              <a:solidFill>
                <a:srgbClr val="292929"/>
              </a:solidFill>
              <a:latin typeface="Montserrat"/>
              <a:cs typeface="Montserrat"/>
            </a:endParaRPr>
          </a:p>
          <a:p>
            <a:pPr algn="l" hangingPunct="0">
              <a:lnSpc>
                <a:spcPct val="100000"/>
              </a:lnSpc>
            </a:pPr>
            <a:r>
              <a:rPr lang="en-US" sz="2000" b="1" i="1" dirty="0">
                <a:solidFill>
                  <a:srgbClr val="292929"/>
                </a:solidFill>
                <a:latin typeface="Montserrat"/>
                <a:ea typeface="+mn-ea"/>
                <a:cs typeface="Montserrat"/>
              </a:rPr>
              <a:t>Generously Supported By Arnold Ventures</a:t>
            </a:r>
          </a:p>
        </p:txBody>
      </p:sp>
      <p:pic>
        <p:nvPicPr>
          <p:cNvPr id="3" name="Shape-1">
            <a:extLst>
              <a:ext uri="{FF2B5EF4-FFF2-40B4-BE49-F238E27FC236}">
                <a16:creationId xmlns:a16="http://schemas.microsoft.com/office/drawing/2014/main" id="{4E024653-8CAE-CA9C-7382-E8EFD2006646}"/>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F4CDF71D-7F9E-09A8-3BB7-2E8866427DA4}"/>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016C2B7A-36B4-B913-97E3-7B87FC4BC563}"/>
              </a:ext>
            </a:extLst>
          </p:cNvPr>
          <p:cNvSpPr>
            <a:spLocks noGrp="1"/>
          </p:cNvSpPr>
          <p:nvPr>
            <p:ph type="sldNum" sz="quarter" idx="12"/>
          </p:nvPr>
        </p:nvSpPr>
        <p:spPr/>
        <p:txBody>
          <a:bodyPr/>
          <a:lstStyle/>
          <a:p>
            <a:fld id="{6CB18C70-803E-428A-BAB3-289BE172EF8D}" type="slidenum">
              <a:rPr lang="en-US" smtClean="0"/>
              <a:t>21</a:t>
            </a:fld>
            <a:endParaRPr lang="en-US"/>
          </a:p>
        </p:txBody>
      </p:sp>
    </p:spTree>
    <p:extLst>
      <p:ext uri="{BB962C8B-B14F-4D97-AF65-F5344CB8AC3E}">
        <p14:creationId xmlns:p14="http://schemas.microsoft.com/office/powerpoint/2010/main" val="325442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1">
            <a:extLst>
              <a:ext uri="{FF2B5EF4-FFF2-40B4-BE49-F238E27FC236}">
                <a16:creationId xmlns:a16="http://schemas.microsoft.com/office/drawing/2014/main" id="{73311D3A-02F1-0E69-D20B-1146F4B5D077}"/>
              </a:ext>
            </a:extLst>
          </p:cNvPr>
          <p:cNvPicPr>
            <a:picLocks noChangeAspect="1"/>
          </p:cNvPicPr>
          <p:nvPr/>
        </p:nvPicPr>
        <p:blipFill>
          <a:blip r:embed="rId2"/>
          <a:stretch>
            <a:fillRect/>
          </a:stretch>
        </p:blipFill>
        <p:spPr>
          <a:xfrm>
            <a:off x="3840480" y="0"/>
            <a:ext cx="9170670" cy="7315201"/>
          </a:xfrm>
          <a:prstGeom prst="rect">
            <a:avLst/>
          </a:prstGeom>
          <a:solidFill>
            <a:srgbClr val="1B5F2D"/>
          </a:solidFill>
        </p:spPr>
      </p:pic>
      <p:pic>
        <p:nvPicPr>
          <p:cNvPr id="5122" name="Picture 2">
            <a:extLst>
              <a:ext uri="{FF2B5EF4-FFF2-40B4-BE49-F238E27FC236}">
                <a16:creationId xmlns:a16="http://schemas.microsoft.com/office/drawing/2014/main" id="{7C467D6A-C1E3-7F4F-898A-38C55BB625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33900" y="648475"/>
            <a:ext cx="7944887" cy="6018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D519FE-388C-FB85-436A-B1EDD9B29BC0}"/>
              </a:ext>
            </a:extLst>
          </p:cNvPr>
          <p:cNvSpPr txBox="1"/>
          <p:nvPr/>
        </p:nvSpPr>
        <p:spPr>
          <a:xfrm>
            <a:off x="800651" y="2806034"/>
            <a:ext cx="2507466" cy="1077218"/>
          </a:xfrm>
          <a:prstGeom prst="rect">
            <a:avLst/>
          </a:prstGeom>
          <a:noFill/>
        </p:spPr>
        <p:txBody>
          <a:bodyPr wrap="square" rtlCol="0">
            <a:spAutoFit/>
          </a:bodyPr>
          <a:lstStyle/>
          <a:p>
            <a:pPr algn="ctr"/>
            <a:r>
              <a:rPr lang="en-US" sz="3200" b="1" dirty="0">
                <a:latin typeface="Montserrat" pitchFamily="2" charset="77"/>
              </a:rPr>
              <a:t>CCFF TEAM</a:t>
            </a:r>
          </a:p>
        </p:txBody>
      </p:sp>
      <p:sp>
        <p:nvSpPr>
          <p:cNvPr id="8" name="Slide Number Placeholder 7">
            <a:extLst>
              <a:ext uri="{FF2B5EF4-FFF2-40B4-BE49-F238E27FC236}">
                <a16:creationId xmlns:a16="http://schemas.microsoft.com/office/drawing/2014/main" id="{FFB63B0E-C14F-B411-20F5-D5AE9A243D6D}"/>
              </a:ext>
            </a:extLst>
          </p:cNvPr>
          <p:cNvSpPr>
            <a:spLocks noGrp="1"/>
          </p:cNvSpPr>
          <p:nvPr>
            <p:ph type="sldNum" sz="quarter" idx="12"/>
          </p:nvPr>
        </p:nvSpPr>
        <p:spPr/>
        <p:txBody>
          <a:bodyPr/>
          <a:lstStyle/>
          <a:p>
            <a:fld id="{DF6943E6-0357-1B40-8726-50F09ABBA837}" type="slidenum">
              <a:rPr lang="en-US" smtClean="0"/>
              <a:pPr/>
              <a:t>22</a:t>
            </a:fld>
            <a:endParaRPr lang="en-US"/>
          </a:p>
        </p:txBody>
      </p:sp>
    </p:spTree>
    <p:extLst>
      <p:ext uri="{BB962C8B-B14F-4D97-AF65-F5344CB8AC3E}">
        <p14:creationId xmlns:p14="http://schemas.microsoft.com/office/powerpoint/2010/main" val="1788337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5E49790E-FBF2-12BB-49C9-439708A37A7A}"/>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5BEAFF09-990F-25C5-C504-EF6C0D9939B9}"/>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BB3634A9-AC9C-5976-B20F-482011C3B088}"/>
              </a:ext>
            </a:extLst>
          </p:cNvPr>
          <p:cNvSpPr/>
          <p:nvPr/>
        </p:nvSpPr>
        <p:spPr>
          <a:xfrm>
            <a:off x="2231136" y="1195370"/>
            <a:ext cx="9089136"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Other Acknowledgements</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ECC2357F-4E1E-6ED6-8EEA-095087F7D5D8}"/>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A4949B1D-A855-DCE6-ECE9-5E37352DF9FA}"/>
              </a:ext>
            </a:extLst>
          </p:cNvPr>
          <p:cNvSpPr txBox="1"/>
          <p:nvPr/>
        </p:nvSpPr>
        <p:spPr>
          <a:xfrm>
            <a:off x="1272241" y="2797054"/>
            <a:ext cx="10757647"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Alexes Harris </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University of Cincinnati </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Individuals on probation and parole </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Correctional and court agencies </a:t>
            </a:r>
          </a:p>
        </p:txBody>
      </p:sp>
      <p:sp>
        <p:nvSpPr>
          <p:cNvPr id="2" name="Slide Number Placeholder 1">
            <a:extLst>
              <a:ext uri="{FF2B5EF4-FFF2-40B4-BE49-F238E27FC236}">
                <a16:creationId xmlns:a16="http://schemas.microsoft.com/office/drawing/2014/main" id="{12EDB7D4-9958-35AA-1B65-86E1B83DDCE2}"/>
              </a:ext>
            </a:extLst>
          </p:cNvPr>
          <p:cNvSpPr>
            <a:spLocks noGrp="1"/>
          </p:cNvSpPr>
          <p:nvPr>
            <p:ph type="sldNum" sz="quarter" idx="12"/>
          </p:nvPr>
        </p:nvSpPr>
        <p:spPr/>
        <p:txBody>
          <a:bodyPr/>
          <a:lstStyle/>
          <a:p>
            <a:fld id="{6CB18C70-803E-428A-BAB3-289BE172EF8D}" type="slidenum">
              <a:rPr lang="en-US" smtClean="0"/>
              <a:t>23</a:t>
            </a:fld>
            <a:endParaRPr lang="en-US"/>
          </a:p>
        </p:txBody>
      </p:sp>
    </p:spTree>
    <p:extLst>
      <p:ext uri="{BB962C8B-B14F-4D97-AF65-F5344CB8AC3E}">
        <p14:creationId xmlns:p14="http://schemas.microsoft.com/office/powerpoint/2010/main" val="626413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E3140115-E662-9251-4C0A-728A7BF1F15D}"/>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3A6146AC-E604-DF4E-209F-923C8BB21907}"/>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1DE4AFBD-D3D4-74E0-DD3E-6960212F7C37}"/>
              </a:ext>
            </a:extLst>
          </p:cNvPr>
          <p:cNvSpPr/>
          <p:nvPr/>
        </p:nvSpPr>
        <p:spPr>
          <a:xfrm>
            <a:off x="1748536" y="1403510"/>
            <a:ext cx="9089136"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CCFF Project Goals</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9B59C099-323B-5176-4FDB-B6899C3BBE6E}"/>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E7865655-D796-4142-3935-D1A9FACC9E19}"/>
              </a:ext>
            </a:extLst>
          </p:cNvPr>
          <p:cNvSpPr txBox="1"/>
          <p:nvPr/>
        </p:nvSpPr>
        <p:spPr>
          <a:xfrm>
            <a:off x="1126751" y="2911354"/>
            <a:ext cx="10757647"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Systemically analyzed how fines and fees operate in community corrections</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Explored the consequences of fines and fees, and related factors, on supervision success and on other areas of the individual’s lives </a:t>
            </a:r>
          </a:p>
        </p:txBody>
      </p:sp>
      <p:sp>
        <p:nvSpPr>
          <p:cNvPr id="2" name="Slide Number Placeholder 1">
            <a:extLst>
              <a:ext uri="{FF2B5EF4-FFF2-40B4-BE49-F238E27FC236}">
                <a16:creationId xmlns:a16="http://schemas.microsoft.com/office/drawing/2014/main" id="{BCEFAA97-7B19-6756-DFD7-F2E3A570CBF4}"/>
              </a:ext>
            </a:extLst>
          </p:cNvPr>
          <p:cNvSpPr>
            <a:spLocks noGrp="1"/>
          </p:cNvSpPr>
          <p:nvPr>
            <p:ph type="sldNum" sz="quarter" idx="12"/>
          </p:nvPr>
        </p:nvSpPr>
        <p:spPr/>
        <p:txBody>
          <a:bodyPr/>
          <a:lstStyle/>
          <a:p>
            <a:fld id="{6CB18C70-803E-428A-BAB3-289BE172EF8D}" type="slidenum">
              <a:rPr lang="en-US" smtClean="0"/>
              <a:t>24</a:t>
            </a:fld>
            <a:endParaRPr lang="en-US"/>
          </a:p>
        </p:txBody>
      </p:sp>
    </p:spTree>
    <p:extLst>
      <p:ext uri="{BB962C8B-B14F-4D97-AF65-F5344CB8AC3E}">
        <p14:creationId xmlns:p14="http://schemas.microsoft.com/office/powerpoint/2010/main" val="364070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24353B8C-8CEE-BF27-FBFB-C9A85CEB8BB4}"/>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0A577A82-3123-DF8B-FBDF-614E943E98A1}"/>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0C591C05-1A4C-FFF6-5FEE-9423B6100FBD}"/>
              </a:ext>
            </a:extLst>
          </p:cNvPr>
          <p:cNvSpPr/>
          <p:nvPr/>
        </p:nvSpPr>
        <p:spPr>
          <a:xfrm>
            <a:off x="1961007" y="1208070"/>
            <a:ext cx="9089136"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CCFF Methods</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18CED6E2-5A15-4D4A-7AA8-B5BFEA3025A4}"/>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AE3C85EF-5C05-0E32-3C72-E7701FDE4BFA}"/>
              </a:ext>
            </a:extLst>
          </p:cNvPr>
          <p:cNvSpPr txBox="1"/>
          <p:nvPr/>
        </p:nvSpPr>
        <p:spPr>
          <a:xfrm>
            <a:off x="1183341" y="2162054"/>
            <a:ext cx="10757647" cy="4801314"/>
          </a:xfrm>
          <a:prstGeom prst="rect">
            <a:avLst/>
          </a:prstGeom>
          <a:noFill/>
        </p:spPr>
        <p:txBody>
          <a:bodyPr wrap="square" rtlCol="0">
            <a:spAutoFit/>
          </a:bodyPr>
          <a:lstStyle/>
          <a:p>
            <a:pPr marL="285750" indent="-285750">
              <a:buFont typeface="Arial" panose="020B0604020202020204" pitchFamily="34" charset="0"/>
              <a:buChar char="•"/>
            </a:pPr>
            <a:r>
              <a:rPr lang="en-US" sz="2400" b="1" u="sng" dirty="0">
                <a:latin typeface="Montserrat" pitchFamily="2" charset="77"/>
              </a:rPr>
              <a:t>Quantitative:</a:t>
            </a:r>
          </a:p>
          <a:p>
            <a:pPr marL="742950" lvl="1" indent="-285750">
              <a:buFont typeface="Arial" panose="020B0604020202020204" pitchFamily="34" charset="0"/>
              <a:buChar char="•"/>
            </a:pPr>
            <a:r>
              <a:rPr lang="en-US" sz="2400" dirty="0">
                <a:latin typeface="Montserrat" pitchFamily="2" charset="77"/>
              </a:rPr>
              <a:t>Court &amp; probation administrative data </a:t>
            </a:r>
          </a:p>
          <a:p>
            <a:pPr marL="742950" lvl="1" indent="-285750">
              <a:buFont typeface="Arial" panose="020B0604020202020204" pitchFamily="34" charset="0"/>
              <a:buChar char="•"/>
            </a:pPr>
            <a:r>
              <a:rPr lang="en-US" sz="2400" dirty="0">
                <a:latin typeface="Montserrat" pitchFamily="2" charset="77"/>
              </a:rPr>
              <a:t>Online survey with probation and parole officers/directors </a:t>
            </a:r>
          </a:p>
          <a:p>
            <a:pPr marL="742950" lvl="1" indent="-285750">
              <a:buFont typeface="Arial" panose="020B0604020202020204" pitchFamily="34" charset="0"/>
              <a:buChar char="•"/>
            </a:pPr>
            <a:r>
              <a:rPr lang="en-US" sz="2400" dirty="0">
                <a:latin typeface="Montserrat" pitchFamily="2" charset="77"/>
              </a:rPr>
              <a:t>Budget reviews </a:t>
            </a:r>
          </a:p>
          <a:p>
            <a:pPr marL="742950" lvl="1" indent="-285750">
              <a:buFont typeface="Arial" panose="020B0604020202020204" pitchFamily="34" charset="0"/>
              <a:buChar char="•"/>
            </a:pPr>
            <a:r>
              <a:rPr lang="en-US" sz="2400" dirty="0">
                <a:latin typeface="Montserrat" pitchFamily="2" charset="77"/>
              </a:rPr>
              <a:t>Policy review</a:t>
            </a:r>
          </a:p>
          <a:p>
            <a:pPr marL="1200150" lvl="2" indent="-285750">
              <a:buFont typeface="Arial" panose="020B0604020202020204" pitchFamily="34" charset="0"/>
              <a:buChar char="•"/>
            </a:pPr>
            <a:r>
              <a:rPr lang="en-US" sz="2400" dirty="0">
                <a:latin typeface="Montserrat" pitchFamily="2" charset="77"/>
              </a:rPr>
              <a:t>Statutes </a:t>
            </a:r>
          </a:p>
          <a:p>
            <a:pPr marL="1200150" lvl="2" indent="-285750">
              <a:buFont typeface="Arial" panose="020B0604020202020204" pitchFamily="34" charset="0"/>
              <a:buChar char="•"/>
            </a:pPr>
            <a:r>
              <a:rPr lang="en-US" sz="2400" dirty="0">
                <a:latin typeface="Montserrat" pitchFamily="2" charset="77"/>
              </a:rPr>
              <a:t>Department policies </a:t>
            </a:r>
          </a:p>
          <a:p>
            <a:pPr marL="1200150" lvl="2" indent="-285750">
              <a:buFont typeface="Arial" panose="020B0604020202020204" pitchFamily="34" charset="0"/>
              <a:buChar char="•"/>
            </a:pPr>
            <a:endParaRPr lang="en-US" sz="2400" dirty="0">
              <a:latin typeface="Montserrat" pitchFamily="2" charset="77"/>
            </a:endParaRPr>
          </a:p>
          <a:p>
            <a:pPr marL="285750" indent="-285750">
              <a:buFont typeface="Arial" panose="020B0604020202020204" pitchFamily="34" charset="0"/>
              <a:buChar char="•"/>
            </a:pPr>
            <a:r>
              <a:rPr lang="en-US" sz="2400" b="1" u="sng" dirty="0">
                <a:latin typeface="Montserrat" pitchFamily="2" charset="77"/>
              </a:rPr>
              <a:t>Qualitative:</a:t>
            </a:r>
          </a:p>
          <a:p>
            <a:pPr marL="742950" lvl="1" indent="-285750">
              <a:buFont typeface="Arial" panose="020B0604020202020204" pitchFamily="34" charset="0"/>
              <a:buChar char="•"/>
            </a:pPr>
            <a:r>
              <a:rPr lang="en-US" sz="2400" dirty="0">
                <a:latin typeface="Montserrat" pitchFamily="2" charset="77"/>
              </a:rPr>
              <a:t>Interviews with individuals on community supervision (probation/parole) </a:t>
            </a:r>
          </a:p>
          <a:p>
            <a:pPr marL="742950" lvl="1" indent="-285750">
              <a:buFont typeface="Arial" panose="020B0604020202020204" pitchFamily="34" charset="0"/>
              <a:buChar char="•"/>
            </a:pPr>
            <a:r>
              <a:rPr lang="en-US" sz="2400" dirty="0">
                <a:latin typeface="Montserrat" pitchFamily="2" charset="77"/>
              </a:rPr>
              <a:t>Interviews with their support person </a:t>
            </a:r>
          </a:p>
          <a:p>
            <a:pPr lvl="1"/>
            <a:endParaRPr lang="en-US" dirty="0"/>
          </a:p>
        </p:txBody>
      </p:sp>
      <p:sp>
        <p:nvSpPr>
          <p:cNvPr id="2" name="Slide Number Placeholder 1">
            <a:extLst>
              <a:ext uri="{FF2B5EF4-FFF2-40B4-BE49-F238E27FC236}">
                <a16:creationId xmlns:a16="http://schemas.microsoft.com/office/drawing/2014/main" id="{1479318B-7BC4-4ADA-B7C2-9B4D076EA4F4}"/>
              </a:ext>
            </a:extLst>
          </p:cNvPr>
          <p:cNvSpPr>
            <a:spLocks noGrp="1"/>
          </p:cNvSpPr>
          <p:nvPr>
            <p:ph type="sldNum" sz="quarter" idx="12"/>
          </p:nvPr>
        </p:nvSpPr>
        <p:spPr/>
        <p:txBody>
          <a:bodyPr/>
          <a:lstStyle/>
          <a:p>
            <a:fld id="{6CB18C70-803E-428A-BAB3-289BE172EF8D}" type="slidenum">
              <a:rPr lang="en-US" smtClean="0"/>
              <a:t>25</a:t>
            </a:fld>
            <a:endParaRPr lang="en-US"/>
          </a:p>
        </p:txBody>
      </p:sp>
    </p:spTree>
    <p:extLst>
      <p:ext uri="{BB962C8B-B14F-4D97-AF65-F5344CB8AC3E}">
        <p14:creationId xmlns:p14="http://schemas.microsoft.com/office/powerpoint/2010/main" val="96447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E4D9D91B-21F7-1767-7BB6-E59CFEC2B3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288359-80DD-3D61-28EA-720A42ABDAB4}"/>
              </a:ext>
            </a:extLst>
          </p:cNvPr>
          <p:cNvSpPr/>
          <p:nvPr/>
        </p:nvSpPr>
        <p:spPr>
          <a:xfrm>
            <a:off x="856234" y="278129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Administrative </a:t>
            </a:r>
          </a:p>
          <a:p>
            <a:pPr algn="l" hangingPunct="0">
              <a:lnSpc>
                <a:spcPct val="100000"/>
              </a:lnSpc>
            </a:pPr>
            <a:r>
              <a:rPr lang="en-US" sz="4500" b="1" dirty="0">
                <a:solidFill>
                  <a:srgbClr val="292929"/>
                </a:solidFill>
                <a:latin typeface="Montserrat"/>
                <a:ea typeface="+mn-ea"/>
                <a:cs typeface="Montserrat"/>
              </a:rPr>
              <a:t>Data Findings</a:t>
            </a:r>
          </a:p>
          <a:p>
            <a:pPr algn="l" hangingPunct="0">
              <a:lnSpc>
                <a:spcPct val="100000"/>
              </a:lnSpc>
            </a:pPr>
            <a:endParaRPr lang="en-US" sz="4500" b="1" dirty="0">
              <a:solidFill>
                <a:srgbClr val="292929"/>
              </a:solidFill>
              <a:latin typeface="Montserrat"/>
              <a:cs typeface="Montserrat"/>
            </a:endParaRPr>
          </a:p>
        </p:txBody>
      </p:sp>
      <p:pic>
        <p:nvPicPr>
          <p:cNvPr id="3" name="Shape-1">
            <a:extLst>
              <a:ext uri="{FF2B5EF4-FFF2-40B4-BE49-F238E27FC236}">
                <a16:creationId xmlns:a16="http://schemas.microsoft.com/office/drawing/2014/main" id="{C28C5109-46E3-704E-BF5A-9FEACC2EFF69}"/>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D987C227-BA7C-4D84-1697-B086B0C07669}"/>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E5C52152-5569-6021-3474-B614268F0D41}"/>
              </a:ext>
            </a:extLst>
          </p:cNvPr>
          <p:cNvSpPr>
            <a:spLocks noGrp="1"/>
          </p:cNvSpPr>
          <p:nvPr>
            <p:ph type="sldNum" sz="quarter" idx="12"/>
          </p:nvPr>
        </p:nvSpPr>
        <p:spPr/>
        <p:txBody>
          <a:bodyPr/>
          <a:lstStyle/>
          <a:p>
            <a:fld id="{6CB18C70-803E-428A-BAB3-289BE172EF8D}" type="slidenum">
              <a:rPr lang="en-US" smtClean="0"/>
              <a:t>26</a:t>
            </a:fld>
            <a:endParaRPr lang="en-US"/>
          </a:p>
        </p:txBody>
      </p:sp>
    </p:spTree>
    <p:extLst>
      <p:ext uri="{BB962C8B-B14F-4D97-AF65-F5344CB8AC3E}">
        <p14:creationId xmlns:p14="http://schemas.microsoft.com/office/powerpoint/2010/main" val="147186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a:extLst>
              <a:ext uri="{FF2B5EF4-FFF2-40B4-BE49-F238E27FC236}">
                <a16:creationId xmlns:a16="http://schemas.microsoft.com/office/drawing/2014/main" id="{C865F38F-BEE5-E340-A76F-B22A6BFFD5E8}"/>
              </a:ext>
            </a:extLst>
          </p:cNvPr>
          <p:cNvGraphicFramePr>
            <a:graphicFrameLocks noGrp="1"/>
          </p:cNvGraphicFramePr>
          <p:nvPr>
            <p:ph idx="4294967295"/>
            <p:extLst>
              <p:ext uri="{D42A27DB-BD31-4B8C-83A1-F6EECF244321}">
                <p14:modId xmlns:p14="http://schemas.microsoft.com/office/powerpoint/2010/main" val="1342290383"/>
              </p:ext>
            </p:extLst>
          </p:nvPr>
        </p:nvGraphicFramePr>
        <p:xfrm>
          <a:off x="789520" y="1050197"/>
          <a:ext cx="11632075" cy="5521835"/>
        </p:xfrm>
        <a:graphic>
          <a:graphicData uri="http://schemas.openxmlformats.org/drawingml/2006/table">
            <a:tbl>
              <a:tblPr firstRow="1" firstCol="1" bandRow="1">
                <a:noFill/>
                <a:tableStyleId>{F5AB1C69-6EDB-4FF4-983F-18BD219EF322}</a:tableStyleId>
              </a:tblPr>
              <a:tblGrid>
                <a:gridCol w="3888157">
                  <a:extLst>
                    <a:ext uri="{9D8B030D-6E8A-4147-A177-3AD203B41FA5}">
                      <a16:colId xmlns:a16="http://schemas.microsoft.com/office/drawing/2014/main" val="138773483"/>
                    </a:ext>
                  </a:extLst>
                </a:gridCol>
                <a:gridCol w="1377056">
                  <a:extLst>
                    <a:ext uri="{9D8B030D-6E8A-4147-A177-3AD203B41FA5}">
                      <a16:colId xmlns:a16="http://schemas.microsoft.com/office/drawing/2014/main" val="3403916081"/>
                    </a:ext>
                  </a:extLst>
                </a:gridCol>
                <a:gridCol w="1806374">
                  <a:extLst>
                    <a:ext uri="{9D8B030D-6E8A-4147-A177-3AD203B41FA5}">
                      <a16:colId xmlns:a16="http://schemas.microsoft.com/office/drawing/2014/main" val="1397344259"/>
                    </a:ext>
                  </a:extLst>
                </a:gridCol>
                <a:gridCol w="2281594">
                  <a:extLst>
                    <a:ext uri="{9D8B030D-6E8A-4147-A177-3AD203B41FA5}">
                      <a16:colId xmlns:a16="http://schemas.microsoft.com/office/drawing/2014/main" val="3237544736"/>
                    </a:ext>
                  </a:extLst>
                </a:gridCol>
                <a:gridCol w="1258252">
                  <a:extLst>
                    <a:ext uri="{9D8B030D-6E8A-4147-A177-3AD203B41FA5}">
                      <a16:colId xmlns:a16="http://schemas.microsoft.com/office/drawing/2014/main" val="1690364216"/>
                    </a:ext>
                  </a:extLst>
                </a:gridCol>
                <a:gridCol w="1020642">
                  <a:extLst>
                    <a:ext uri="{9D8B030D-6E8A-4147-A177-3AD203B41FA5}">
                      <a16:colId xmlns:a16="http://schemas.microsoft.com/office/drawing/2014/main" val="1840999267"/>
                    </a:ext>
                  </a:extLst>
                </a:gridCol>
              </a:tblGrid>
              <a:tr h="583008">
                <a:tc gridSpan="6">
                  <a:txBody>
                    <a:bodyPr/>
                    <a:lstStyle/>
                    <a:p>
                      <a:pPr marL="0" marR="0">
                        <a:lnSpc>
                          <a:spcPct val="106000"/>
                        </a:lnSpc>
                        <a:spcBef>
                          <a:spcPts val="0"/>
                        </a:spcBef>
                        <a:spcAft>
                          <a:spcPts val="0"/>
                        </a:spcAft>
                      </a:pPr>
                      <a:r>
                        <a:rPr lang="en-US" sz="1700" b="1" cap="none" spc="0">
                          <a:solidFill>
                            <a:schemeClr val="tx1"/>
                          </a:solidFill>
                          <a:effectLst/>
                        </a:rPr>
                        <a:t>Table 4. Full Sample Monetary Sanction Comparisons</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lnL>
                    <a:lnR w="12700" cmpd="sng">
                      <a:noFill/>
                    </a:lnR>
                    <a:lnT w="28575" cap="flat" cmpd="sng" algn="ctr">
                      <a:solidFill>
                        <a:schemeClr val="tx1"/>
                      </a:solidFill>
                      <a:prstDash val="solid"/>
                    </a:lnT>
                    <a:lnB w="38100" cmpd="sng">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4009315"/>
                  </a:ext>
                </a:extLst>
              </a:tr>
              <a:tr h="583008">
                <a:tc>
                  <a:txBody>
                    <a:bodyPr/>
                    <a:lstStyle/>
                    <a:p>
                      <a:pPr marL="0" marR="0">
                        <a:lnSpc>
                          <a:spcPct val="106000"/>
                        </a:lnSpc>
                        <a:spcBef>
                          <a:spcPts val="0"/>
                        </a:spcBef>
                        <a:spcAft>
                          <a:spcPts val="0"/>
                        </a:spcAft>
                      </a:pPr>
                      <a:r>
                        <a:rPr lang="en-US" sz="1700" b="1" cap="none" spc="0">
                          <a:solidFill>
                            <a:schemeClr val="tx1"/>
                          </a:solidFill>
                          <a:effectLst/>
                        </a:rPr>
                        <a:t>State</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dirty="0">
                          <a:solidFill>
                            <a:schemeClr val="tx1"/>
                          </a:solidFill>
                          <a:effectLst/>
                        </a:rPr>
                        <a:t>IN</a:t>
                      </a:r>
                      <a:endParaRPr lang="en-US" sz="1700" cap="none" spc="0" dirty="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MI</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PA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TX</a:t>
                      </a:r>
                      <a:r>
                        <a:rPr lang="en-US" sz="1700" cap="none" spc="0" baseline="30000">
                          <a:solidFill>
                            <a:schemeClr val="tx1"/>
                          </a:solidFill>
                          <a:effectLst/>
                        </a:rPr>
                        <a:t>d</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err="1">
                          <a:solidFill>
                            <a:schemeClr val="tx1"/>
                          </a:solidFill>
                          <a:effectLst/>
                        </a:rPr>
                        <a:t>VA</a:t>
                      </a:r>
                      <a:r>
                        <a:rPr lang="en-US" sz="1700" cap="none" spc="0" baseline="30000" err="1">
                          <a:solidFill>
                            <a:schemeClr val="tx1"/>
                          </a:solidFill>
                          <a:effectLst/>
                        </a:rPr>
                        <a:t>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477674668"/>
                  </a:ext>
                </a:extLst>
              </a:tr>
              <a:tr h="583008">
                <a:tc>
                  <a:txBody>
                    <a:bodyPr/>
                    <a:lstStyle/>
                    <a:p>
                      <a:pPr marL="0" marR="0">
                        <a:lnSpc>
                          <a:spcPct val="106000"/>
                        </a:lnSpc>
                        <a:spcBef>
                          <a:spcPts val="0"/>
                        </a:spcBef>
                        <a:spcAft>
                          <a:spcPts val="0"/>
                        </a:spcAft>
                      </a:pPr>
                      <a:r>
                        <a:rPr lang="en-US" sz="1700" b="1" cap="none" spc="0">
                          <a:solidFill>
                            <a:schemeClr val="tx1"/>
                          </a:solidFill>
                          <a:effectLst/>
                        </a:rPr>
                        <a:t>Total Sample (n)</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990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462</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118,050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7418</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222,265</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16711732"/>
                  </a:ext>
                </a:extLst>
              </a:tr>
              <a:tr h="583008">
                <a:tc>
                  <a:txBody>
                    <a:bodyPr/>
                    <a:lstStyle/>
                    <a:p>
                      <a:pPr marL="0" marR="0">
                        <a:lnSpc>
                          <a:spcPct val="106000"/>
                        </a:lnSpc>
                        <a:spcBef>
                          <a:spcPts val="0"/>
                        </a:spcBef>
                        <a:spcAft>
                          <a:spcPts val="0"/>
                        </a:spcAft>
                      </a:pPr>
                      <a:r>
                        <a:rPr lang="en-US" sz="1700" b="1" cap="none" spc="0">
                          <a:solidFill>
                            <a:schemeClr val="tx1"/>
                          </a:solidFill>
                          <a:effectLst/>
                        </a:rPr>
                        <a:t>Total Amount Assessed</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 </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 </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 </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 </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 </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134775042"/>
                  </a:ext>
                </a:extLst>
              </a:tr>
              <a:tr h="583008">
                <a:tc>
                  <a:txBody>
                    <a:bodyPr/>
                    <a:lstStyle/>
                    <a:p>
                      <a:pPr marL="0" marR="0">
                        <a:lnSpc>
                          <a:spcPct val="106000"/>
                        </a:lnSpc>
                        <a:spcBef>
                          <a:spcPts val="0"/>
                        </a:spcBef>
                        <a:spcAft>
                          <a:spcPts val="0"/>
                        </a:spcAft>
                      </a:pPr>
                      <a:r>
                        <a:rPr lang="en-US" sz="1700" b="1" cap="none" spc="0">
                          <a:solidFill>
                            <a:schemeClr val="tx1"/>
                          </a:solidFill>
                          <a:effectLst/>
                        </a:rPr>
                        <a:t>   % Sample Assessed Fines &amp; Fees</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93%</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100%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100%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99%</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NA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358142635"/>
                  </a:ext>
                </a:extLst>
              </a:tr>
              <a:tr h="583008">
                <a:tc>
                  <a:txBody>
                    <a:bodyPr/>
                    <a:lstStyle/>
                    <a:p>
                      <a:pPr marL="0" marR="0">
                        <a:lnSpc>
                          <a:spcPct val="106000"/>
                        </a:lnSpc>
                        <a:spcBef>
                          <a:spcPts val="0"/>
                        </a:spcBef>
                        <a:spcAft>
                          <a:spcPts val="0"/>
                        </a:spcAft>
                      </a:pPr>
                      <a:r>
                        <a:rPr lang="en-US" sz="1700" b="1" cap="none" spc="0">
                          <a:solidFill>
                            <a:schemeClr val="tx1"/>
                          </a:solidFill>
                          <a:effectLst/>
                          <a:highlight>
                            <a:srgbClr val="FFFF00"/>
                          </a:highlight>
                        </a:rPr>
                        <a:t>   Mean</a:t>
                      </a:r>
                      <a:endParaRPr lang="en-US" sz="1700" b="1"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$1258.10</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$2099.17</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$ 3,823.62</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dirty="0">
                          <a:solidFill>
                            <a:schemeClr val="tx1"/>
                          </a:solidFill>
                          <a:effectLst/>
                          <a:highlight>
                            <a:srgbClr val="FFFF00"/>
                          </a:highlight>
                        </a:rPr>
                        <a:t>$4127.82</a:t>
                      </a:r>
                      <a:endParaRPr lang="en-US" sz="1700" cap="none" spc="0" dirty="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NA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252734310"/>
                  </a:ext>
                </a:extLst>
              </a:tr>
              <a:tr h="583008">
                <a:tc>
                  <a:txBody>
                    <a:bodyPr/>
                    <a:lstStyle/>
                    <a:p>
                      <a:pPr marL="0" marR="0">
                        <a:lnSpc>
                          <a:spcPct val="106000"/>
                        </a:lnSpc>
                        <a:spcBef>
                          <a:spcPts val="0"/>
                        </a:spcBef>
                        <a:spcAft>
                          <a:spcPts val="0"/>
                        </a:spcAft>
                      </a:pPr>
                      <a:r>
                        <a:rPr lang="en-US" sz="1700" b="1" cap="none" spc="0">
                          <a:solidFill>
                            <a:schemeClr val="tx1"/>
                          </a:solidFill>
                          <a:effectLst/>
                        </a:rPr>
                        <a:t>   sd</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$5131.29</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$2073.30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$28,234.94</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dirty="0">
                          <a:solidFill>
                            <a:schemeClr val="tx1"/>
                          </a:solidFill>
                          <a:effectLst/>
                        </a:rPr>
                        <a:t>$4751.02</a:t>
                      </a:r>
                      <a:endParaRPr lang="en-US" sz="1700" cap="none" spc="0" dirty="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NA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77642207"/>
                  </a:ext>
                </a:extLst>
              </a:tr>
              <a:tr h="583008">
                <a:tc>
                  <a:txBody>
                    <a:bodyPr/>
                    <a:lstStyle/>
                    <a:p>
                      <a:pPr marL="0" marR="0">
                        <a:lnSpc>
                          <a:spcPct val="106000"/>
                        </a:lnSpc>
                        <a:spcBef>
                          <a:spcPts val="0"/>
                        </a:spcBef>
                        <a:spcAft>
                          <a:spcPts val="0"/>
                        </a:spcAft>
                      </a:pPr>
                      <a:r>
                        <a:rPr lang="en-US" sz="1700" b="1" cap="none" spc="0">
                          <a:solidFill>
                            <a:schemeClr val="tx1"/>
                          </a:solidFill>
                          <a:effectLst/>
                          <a:highlight>
                            <a:srgbClr val="FFFF00"/>
                          </a:highlight>
                        </a:rPr>
                        <a:t>   Median</a:t>
                      </a:r>
                      <a:endParaRPr lang="en-US" sz="1700" b="1"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$590.00</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$1561.67</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highlight>
                            <a:srgbClr val="FFFF00"/>
                          </a:highlight>
                        </a:rPr>
                        <a:t>$1977.80</a:t>
                      </a:r>
                      <a:endParaRPr lang="en-US" sz="1700" cap="none" spc="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dirty="0">
                          <a:solidFill>
                            <a:schemeClr val="tx1"/>
                          </a:solidFill>
                          <a:effectLst/>
                          <a:highlight>
                            <a:srgbClr val="FFFF00"/>
                          </a:highlight>
                        </a:rPr>
                        <a:t>$3032.56</a:t>
                      </a:r>
                      <a:endParaRPr lang="en-US" sz="1700" cap="none" spc="0" dirty="0">
                        <a:solidFill>
                          <a:schemeClr val="tx1"/>
                        </a:solidFill>
                        <a:effectLst/>
                        <a:highlight>
                          <a:srgbClr val="FFFF00"/>
                        </a:highligh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nSpc>
                          <a:spcPct val="106000"/>
                        </a:lnSpc>
                        <a:spcBef>
                          <a:spcPts val="0"/>
                        </a:spcBef>
                        <a:spcAft>
                          <a:spcPts val="0"/>
                        </a:spcAft>
                      </a:pPr>
                      <a:r>
                        <a:rPr lang="en-US" sz="1700" cap="none" spc="0">
                          <a:solidFill>
                            <a:schemeClr val="tx1"/>
                          </a:solidFill>
                          <a:effectLst/>
                        </a:rPr>
                        <a:t>NA</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478760487"/>
                  </a:ext>
                </a:extLst>
              </a:tr>
              <a:tr h="857771">
                <a:tc>
                  <a:txBody>
                    <a:bodyPr/>
                    <a:lstStyle/>
                    <a:p>
                      <a:pPr marL="0" marR="0">
                        <a:lnSpc>
                          <a:spcPct val="106000"/>
                        </a:lnSpc>
                        <a:spcBef>
                          <a:spcPts val="0"/>
                        </a:spcBef>
                        <a:spcAft>
                          <a:spcPts val="0"/>
                        </a:spcAft>
                      </a:pPr>
                      <a:r>
                        <a:rPr lang="en-US" sz="1700" b="1" cap="none" spc="0">
                          <a:solidFill>
                            <a:schemeClr val="tx1"/>
                          </a:solidFill>
                          <a:effectLst/>
                        </a:rPr>
                        <a:t>   Range</a:t>
                      </a:r>
                      <a:endParaRPr lang="en-US" sz="1700" b="1"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dirty="0">
                          <a:solidFill>
                            <a:schemeClr val="tx1"/>
                          </a:solidFill>
                          <a:effectLst/>
                        </a:rPr>
                        <a:t>$0-</a:t>
                      </a:r>
                    </a:p>
                    <a:p>
                      <a:pPr marL="0" marR="0">
                        <a:lnSpc>
                          <a:spcPct val="106000"/>
                        </a:lnSpc>
                        <a:spcBef>
                          <a:spcPts val="0"/>
                        </a:spcBef>
                        <a:spcAft>
                          <a:spcPts val="0"/>
                        </a:spcAft>
                      </a:pPr>
                      <a:r>
                        <a:rPr lang="en-US" sz="1700" cap="none" spc="0" dirty="0">
                          <a:solidFill>
                            <a:schemeClr val="tx1"/>
                          </a:solidFill>
                          <a:effectLst/>
                        </a:rPr>
                        <a:t>$113315.00</a:t>
                      </a:r>
                      <a:endParaRPr lang="en-US" sz="1700" cap="none" spc="0" dirty="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$100-$24567.00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$0.00- $4,058,983.00</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a:solidFill>
                            <a:schemeClr val="tx1"/>
                          </a:solidFill>
                          <a:effectLst/>
                        </a:rPr>
                        <a:t>$337-</a:t>
                      </a:r>
                    </a:p>
                    <a:p>
                      <a:pPr marL="0" marR="0">
                        <a:lnSpc>
                          <a:spcPct val="106000"/>
                        </a:lnSpc>
                        <a:spcBef>
                          <a:spcPts val="0"/>
                        </a:spcBef>
                        <a:spcAft>
                          <a:spcPts val="0"/>
                        </a:spcAft>
                      </a:pPr>
                      <a:r>
                        <a:rPr lang="en-US" sz="1700" cap="none" spc="0">
                          <a:solidFill>
                            <a:schemeClr val="tx1"/>
                          </a:solidFill>
                          <a:effectLst/>
                        </a:rPr>
                        <a:t>$64639.13</a:t>
                      </a:r>
                      <a:endParaRPr lang="en-US" sz="1700" cap="none" spc="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nSpc>
                          <a:spcPct val="106000"/>
                        </a:lnSpc>
                        <a:spcBef>
                          <a:spcPts val="0"/>
                        </a:spcBef>
                        <a:spcAft>
                          <a:spcPts val="0"/>
                        </a:spcAft>
                      </a:pPr>
                      <a:r>
                        <a:rPr lang="en-US" sz="1700" cap="none" spc="0" dirty="0">
                          <a:solidFill>
                            <a:schemeClr val="tx1"/>
                          </a:solidFill>
                          <a:effectLst/>
                        </a:rPr>
                        <a:t>NA</a:t>
                      </a:r>
                      <a:endParaRPr lang="en-US" sz="1700" cap="none" spc="0" dirty="0">
                        <a:solidFill>
                          <a:schemeClr val="tx1"/>
                        </a:solidFill>
                        <a:effectLst/>
                        <a:latin typeface="Times New Roman" panose="02020603050405020304" pitchFamily="18" charset="0"/>
                        <a:ea typeface="Calibri" panose="020F0502020204030204" pitchFamily="34" charset="0"/>
                      </a:endParaRPr>
                    </a:p>
                  </a:txBody>
                  <a:tcPr marL="0" marR="77763" marT="31105" marB="233290">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231976835"/>
                  </a:ext>
                </a:extLst>
              </a:tr>
            </a:tbl>
          </a:graphicData>
        </a:graphic>
      </p:graphicFrame>
      <p:sp>
        <p:nvSpPr>
          <p:cNvPr id="2" name="Slide Number Placeholder 1">
            <a:extLst>
              <a:ext uri="{FF2B5EF4-FFF2-40B4-BE49-F238E27FC236}">
                <a16:creationId xmlns:a16="http://schemas.microsoft.com/office/drawing/2014/main" id="{7D3FF2FA-D884-A948-E440-9669C421A6B4}"/>
              </a:ext>
            </a:extLst>
          </p:cNvPr>
          <p:cNvSpPr>
            <a:spLocks noGrp="1"/>
          </p:cNvSpPr>
          <p:nvPr>
            <p:ph type="sldNum" sz="quarter" idx="12"/>
          </p:nvPr>
        </p:nvSpPr>
        <p:spPr/>
        <p:txBody>
          <a:bodyPr/>
          <a:lstStyle/>
          <a:p>
            <a:fld id="{DF6943E6-0357-1B40-8726-50F09ABBA837}" type="slidenum">
              <a:rPr lang="en-US" smtClean="0"/>
              <a:pPr/>
              <a:t>27</a:t>
            </a:fld>
            <a:endParaRPr lang="en-US"/>
          </a:p>
        </p:txBody>
      </p:sp>
    </p:spTree>
    <p:extLst>
      <p:ext uri="{BB962C8B-B14F-4D97-AF65-F5344CB8AC3E}">
        <p14:creationId xmlns:p14="http://schemas.microsoft.com/office/powerpoint/2010/main" val="82913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63E56881-29DB-2341-BC00-9E8CA84E7DD6}"/>
              </a:ext>
            </a:extLst>
          </p:cNvPr>
          <p:cNvGraphicFramePr>
            <a:graphicFrameLocks noGrp="1"/>
          </p:cNvGraphicFramePr>
          <p:nvPr>
            <p:ph idx="4294967295"/>
            <p:extLst>
              <p:ext uri="{D42A27DB-BD31-4B8C-83A1-F6EECF244321}">
                <p14:modId xmlns:p14="http://schemas.microsoft.com/office/powerpoint/2010/main" val="1792832594"/>
              </p:ext>
            </p:extLst>
          </p:nvPr>
        </p:nvGraphicFramePr>
        <p:xfrm>
          <a:off x="754276" y="874859"/>
          <a:ext cx="11502597" cy="5755337"/>
        </p:xfrm>
        <a:graphic>
          <a:graphicData uri="http://schemas.openxmlformats.org/drawingml/2006/table">
            <a:tbl>
              <a:tblPr firstRow="1" firstCol="1" bandRow="1">
                <a:tableStyleId>{F5AB1C69-6EDB-4FF4-983F-18BD219EF322}</a:tableStyleId>
              </a:tblPr>
              <a:tblGrid>
                <a:gridCol w="2716967">
                  <a:extLst>
                    <a:ext uri="{9D8B030D-6E8A-4147-A177-3AD203B41FA5}">
                      <a16:colId xmlns:a16="http://schemas.microsoft.com/office/drawing/2014/main" val="408298028"/>
                    </a:ext>
                  </a:extLst>
                </a:gridCol>
                <a:gridCol w="1949450">
                  <a:extLst>
                    <a:ext uri="{9D8B030D-6E8A-4147-A177-3AD203B41FA5}">
                      <a16:colId xmlns:a16="http://schemas.microsoft.com/office/drawing/2014/main" val="886652273"/>
                    </a:ext>
                  </a:extLst>
                </a:gridCol>
                <a:gridCol w="1949450">
                  <a:extLst>
                    <a:ext uri="{9D8B030D-6E8A-4147-A177-3AD203B41FA5}">
                      <a16:colId xmlns:a16="http://schemas.microsoft.com/office/drawing/2014/main" val="2432518394"/>
                    </a:ext>
                  </a:extLst>
                </a:gridCol>
                <a:gridCol w="2146300">
                  <a:extLst>
                    <a:ext uri="{9D8B030D-6E8A-4147-A177-3AD203B41FA5}">
                      <a16:colId xmlns:a16="http://schemas.microsoft.com/office/drawing/2014/main" val="1012438828"/>
                    </a:ext>
                  </a:extLst>
                </a:gridCol>
                <a:gridCol w="1752600">
                  <a:extLst>
                    <a:ext uri="{9D8B030D-6E8A-4147-A177-3AD203B41FA5}">
                      <a16:colId xmlns:a16="http://schemas.microsoft.com/office/drawing/2014/main" val="974582719"/>
                    </a:ext>
                  </a:extLst>
                </a:gridCol>
                <a:gridCol w="987830">
                  <a:extLst>
                    <a:ext uri="{9D8B030D-6E8A-4147-A177-3AD203B41FA5}">
                      <a16:colId xmlns:a16="http://schemas.microsoft.com/office/drawing/2014/main" val="840751623"/>
                    </a:ext>
                  </a:extLst>
                </a:gridCol>
              </a:tblGrid>
              <a:tr h="248594">
                <a:tc>
                  <a:txBody>
                    <a:bodyPr/>
                    <a:lstStyle/>
                    <a:p>
                      <a:pPr marL="0" marR="0">
                        <a:lnSpc>
                          <a:spcPct val="106000"/>
                        </a:lnSpc>
                        <a:spcBef>
                          <a:spcPts val="0"/>
                        </a:spcBef>
                        <a:spcAft>
                          <a:spcPts val="0"/>
                        </a:spcAft>
                      </a:pPr>
                      <a:endParaRPr lang="en-US" sz="1400" dirty="0">
                        <a:solidFill>
                          <a:schemeClr val="tx1"/>
                        </a:solidFill>
                        <a:effectLst/>
                        <a:latin typeface="Montserrat" pitchFamily="2" charset="77"/>
                        <a:ea typeface="Calibri" panose="020F0502020204030204" pitchFamily="34" charset="0"/>
                      </a:endParaRPr>
                    </a:p>
                  </a:txBody>
                  <a:tcPr marL="77665" marR="77665" marT="0" marB="0">
                    <a:solidFill>
                      <a:srgbClr val="1B5F2D"/>
                    </a:solidFill>
                  </a:tcPr>
                </a:tc>
                <a:tc>
                  <a:txBody>
                    <a:bodyPr/>
                    <a:lstStyle/>
                    <a:p>
                      <a:pPr marL="0" marR="0">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solidFill>
                      <a:srgbClr val="1B5F2D"/>
                    </a:solidFill>
                  </a:tcPr>
                </a:tc>
                <a:tc>
                  <a:txBody>
                    <a:bodyPr/>
                    <a:lstStyle/>
                    <a:p>
                      <a:pPr marL="0" marR="0">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solidFill>
                      <a:srgbClr val="1B5F2D"/>
                    </a:solidFill>
                  </a:tcPr>
                </a:tc>
                <a:tc>
                  <a:txBody>
                    <a:bodyPr/>
                    <a:lstStyle/>
                    <a:p>
                      <a:pPr marL="0" marR="0">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solidFill>
                      <a:srgbClr val="1B5F2D"/>
                    </a:solidFill>
                  </a:tcPr>
                </a:tc>
                <a:tc>
                  <a:txBody>
                    <a:bodyPr/>
                    <a:lstStyle/>
                    <a:p>
                      <a:pPr marL="0" marR="0">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solidFill>
                      <a:srgbClr val="1B5F2D"/>
                    </a:solidFill>
                  </a:tcPr>
                </a:tc>
                <a:tc>
                  <a:txBody>
                    <a:bodyPr/>
                    <a:lstStyle/>
                    <a:p>
                      <a:pPr marL="0" marR="0">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solidFill>
                      <a:srgbClr val="1B5F2D"/>
                    </a:solidFill>
                  </a:tcPr>
                </a:tc>
                <a:extLst>
                  <a:ext uri="{0D108BD9-81ED-4DB2-BD59-A6C34878D82A}">
                    <a16:rowId xmlns:a16="http://schemas.microsoft.com/office/drawing/2014/main" val="2251404340"/>
                  </a:ext>
                </a:extLst>
              </a:tr>
              <a:tr h="285634">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400" dirty="0">
                          <a:solidFill>
                            <a:schemeClr val="tx1"/>
                          </a:solidFill>
                          <a:effectLst/>
                          <a:latin typeface="Montserrat" pitchFamily="2" charset="77"/>
                        </a:rPr>
                        <a:t>Total </a:t>
                      </a:r>
                      <a:r>
                        <a:rPr lang="en-US" sz="1400" dirty="0" err="1">
                          <a:solidFill>
                            <a:schemeClr val="tx1"/>
                          </a:solidFill>
                          <a:effectLst/>
                          <a:latin typeface="Montserrat" pitchFamily="2" charset="77"/>
                        </a:rPr>
                        <a:t>Fines</a:t>
                      </a:r>
                      <a:r>
                        <a:rPr lang="en-US" sz="1400" baseline="30000" dirty="0" err="1">
                          <a:solidFill>
                            <a:schemeClr val="tx1"/>
                          </a:solidFill>
                          <a:effectLst/>
                          <a:latin typeface="Montserrat" pitchFamily="2" charset="77"/>
                        </a:rPr>
                        <a:t>e</a:t>
                      </a:r>
                      <a:endParaRPr lang="en-US" sz="140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ctr">
                        <a:lnSpc>
                          <a:spcPct val="106000"/>
                        </a:lnSpc>
                        <a:spcBef>
                          <a:spcPts val="0"/>
                        </a:spcBef>
                        <a:spcAft>
                          <a:spcPts val="0"/>
                        </a:spcAft>
                      </a:pPr>
                      <a:r>
                        <a:rPr lang="en-US" sz="1600" b="1" dirty="0">
                          <a:effectLst/>
                          <a:latin typeface="Montserrat" pitchFamily="2" charset="77"/>
                        </a:rPr>
                        <a:t>IN</a:t>
                      </a:r>
                      <a:endParaRPr lang="en-US" sz="1600" b="1" dirty="0">
                        <a:effectLst/>
                        <a:latin typeface="Montserrat" pitchFamily="2" charset="77"/>
                        <a:ea typeface="Calibri" panose="020F0502020204030204" pitchFamily="34" charset="0"/>
                      </a:endParaRPr>
                    </a:p>
                  </a:txBody>
                  <a:tcPr marL="129751" marR="129751" marT="0" marB="0" anchor="ctr"/>
                </a:tc>
                <a:tc>
                  <a:txBody>
                    <a:bodyPr/>
                    <a:lstStyle/>
                    <a:p>
                      <a:pPr marL="0" marR="0" algn="ctr">
                        <a:lnSpc>
                          <a:spcPct val="106000"/>
                        </a:lnSpc>
                        <a:spcBef>
                          <a:spcPts val="0"/>
                        </a:spcBef>
                        <a:spcAft>
                          <a:spcPts val="0"/>
                        </a:spcAft>
                      </a:pPr>
                      <a:r>
                        <a:rPr lang="en-US" sz="1600" b="1" dirty="0">
                          <a:effectLst/>
                          <a:latin typeface="Montserrat" pitchFamily="2" charset="77"/>
                        </a:rPr>
                        <a:t>MI</a:t>
                      </a:r>
                      <a:endParaRPr lang="en-US" sz="1600" b="1" dirty="0">
                        <a:effectLst/>
                        <a:latin typeface="Montserrat" pitchFamily="2" charset="77"/>
                        <a:ea typeface="Calibri" panose="020F0502020204030204" pitchFamily="34" charset="0"/>
                      </a:endParaRPr>
                    </a:p>
                  </a:txBody>
                  <a:tcPr marL="129751" marR="129751" marT="0" marB="0" anchor="ctr"/>
                </a:tc>
                <a:tc>
                  <a:txBody>
                    <a:bodyPr/>
                    <a:lstStyle/>
                    <a:p>
                      <a:pPr marL="0" marR="0" algn="ctr">
                        <a:lnSpc>
                          <a:spcPct val="106000"/>
                        </a:lnSpc>
                        <a:spcBef>
                          <a:spcPts val="0"/>
                        </a:spcBef>
                        <a:spcAft>
                          <a:spcPts val="0"/>
                        </a:spcAft>
                      </a:pPr>
                      <a:r>
                        <a:rPr lang="en-US" sz="1600" b="1">
                          <a:effectLst/>
                          <a:latin typeface="Montserrat" pitchFamily="2" charset="77"/>
                        </a:rPr>
                        <a:t>PA</a:t>
                      </a:r>
                      <a:endParaRPr lang="en-US" sz="1600" b="1">
                        <a:effectLst/>
                        <a:latin typeface="Montserrat" pitchFamily="2" charset="77"/>
                        <a:ea typeface="Calibri" panose="020F0502020204030204" pitchFamily="34" charset="0"/>
                      </a:endParaRPr>
                    </a:p>
                  </a:txBody>
                  <a:tcPr marL="129751" marR="129751" marT="0" marB="0" anchor="ctr"/>
                </a:tc>
                <a:tc>
                  <a:txBody>
                    <a:bodyPr/>
                    <a:lstStyle/>
                    <a:p>
                      <a:pPr marL="0" marR="0" algn="ctr">
                        <a:lnSpc>
                          <a:spcPct val="106000"/>
                        </a:lnSpc>
                        <a:spcBef>
                          <a:spcPts val="0"/>
                        </a:spcBef>
                        <a:spcAft>
                          <a:spcPts val="0"/>
                        </a:spcAft>
                      </a:pPr>
                      <a:r>
                        <a:rPr lang="en-US" sz="1600" b="1">
                          <a:effectLst/>
                          <a:latin typeface="Montserrat" pitchFamily="2" charset="77"/>
                        </a:rPr>
                        <a:t>TX</a:t>
                      </a:r>
                      <a:r>
                        <a:rPr lang="en-US" sz="1600" b="1" baseline="30000">
                          <a:effectLst/>
                          <a:latin typeface="Montserrat" pitchFamily="2" charset="77"/>
                        </a:rPr>
                        <a:t>d</a:t>
                      </a:r>
                      <a:endParaRPr lang="en-US" sz="1600" b="1">
                        <a:effectLst/>
                        <a:latin typeface="Montserrat" pitchFamily="2" charset="77"/>
                        <a:ea typeface="Calibri" panose="020F0502020204030204" pitchFamily="34" charset="0"/>
                      </a:endParaRPr>
                    </a:p>
                  </a:txBody>
                  <a:tcPr marL="129751" marR="129751" marT="0" marB="0" anchor="ctr"/>
                </a:tc>
                <a:tc>
                  <a:txBody>
                    <a:bodyPr/>
                    <a:lstStyle/>
                    <a:p>
                      <a:pPr marL="0" marR="0" algn="ctr">
                        <a:lnSpc>
                          <a:spcPct val="106000"/>
                        </a:lnSpc>
                        <a:spcBef>
                          <a:spcPts val="0"/>
                        </a:spcBef>
                        <a:spcAft>
                          <a:spcPts val="0"/>
                        </a:spcAft>
                      </a:pPr>
                      <a:r>
                        <a:rPr lang="en-US" sz="1600" b="1" dirty="0" err="1">
                          <a:effectLst/>
                          <a:latin typeface="Montserrat" pitchFamily="2" charset="77"/>
                        </a:rPr>
                        <a:t>VA</a:t>
                      </a:r>
                      <a:r>
                        <a:rPr lang="en-US" sz="1600" b="1" baseline="30000" dirty="0" err="1">
                          <a:effectLst/>
                          <a:latin typeface="Montserrat" pitchFamily="2" charset="77"/>
                        </a:rPr>
                        <a:t>a</a:t>
                      </a:r>
                      <a:endParaRPr lang="en-US" sz="1600" b="1" dirty="0">
                        <a:effectLst/>
                        <a:latin typeface="Montserrat" pitchFamily="2" charset="77"/>
                        <a:ea typeface="Calibri" panose="020F0502020204030204" pitchFamily="34" charset="0"/>
                      </a:endParaRPr>
                    </a:p>
                  </a:txBody>
                  <a:tcPr marL="129751" marR="129751" marT="0" marB="0" anchor="ctr"/>
                </a:tc>
                <a:extLst>
                  <a:ext uri="{0D108BD9-81ED-4DB2-BD59-A6C34878D82A}">
                    <a16:rowId xmlns:a16="http://schemas.microsoft.com/office/drawing/2014/main" val="3185836874"/>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 Sample Assessed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8%</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92%</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37%</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63%</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641752083"/>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 Total Amount Assessed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1%</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21%</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14%</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216117599"/>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$3.67</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$145.21</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$642.09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$438.74</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145875866"/>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a:t>
                      </a:r>
                      <a:r>
                        <a:rPr lang="en-US" sz="1400" b="0" dirty="0" err="1">
                          <a:solidFill>
                            <a:schemeClr val="tx1"/>
                          </a:solidFill>
                          <a:effectLst/>
                          <a:latin typeface="Montserrat" pitchFamily="2" charset="77"/>
                        </a:rPr>
                        <a:t>sd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$22.08</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$128.10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$1,027.69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$456.92</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448433425"/>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Median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$100.00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$300.00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$375.00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347468283"/>
                  </a:ext>
                </a:extLst>
              </a:tr>
              <a:tr h="279640">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Range</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$0 - $250.00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$0 - $1,100.00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$1.00 - $51,000.00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$0 - $3,500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163614922"/>
                  </a:ext>
                </a:extLst>
              </a:tr>
              <a:tr h="248594">
                <a:tc>
                  <a:txBody>
                    <a:bodyPr/>
                    <a:lstStyle/>
                    <a:p>
                      <a:pPr marL="0" marR="0">
                        <a:lnSpc>
                          <a:spcPct val="106000"/>
                        </a:lnSpc>
                        <a:spcBef>
                          <a:spcPts val="0"/>
                        </a:spcBef>
                        <a:spcAft>
                          <a:spcPts val="0"/>
                        </a:spcAft>
                      </a:pPr>
                      <a:r>
                        <a:rPr lang="en-US" sz="1400" dirty="0">
                          <a:solidFill>
                            <a:schemeClr val="tx1"/>
                          </a:solidFill>
                          <a:effectLst/>
                          <a:latin typeface="Montserrat" pitchFamily="2" charset="77"/>
                        </a:rPr>
                        <a:t>Total Restitution</a:t>
                      </a:r>
                      <a:endParaRPr lang="en-US" sz="140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 </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 </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835218327"/>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 Sample Assessed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13%</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18%</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22%</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1264780099"/>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 Total Amount Assessed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8%</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7%</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41%</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7%</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3453316208"/>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$633.36</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$361.30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$6,915.30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$781.00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721850571"/>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a:t>
                      </a:r>
                      <a:r>
                        <a:rPr lang="en-US" sz="1400" b="0" dirty="0" err="1">
                          <a:solidFill>
                            <a:schemeClr val="tx1"/>
                          </a:solidFill>
                          <a:effectLst/>
                          <a:latin typeface="Montserrat" pitchFamily="2" charset="77"/>
                        </a:rPr>
                        <a:t>sd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$5,148.37</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$1,634.09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$55,018.07</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$3,840.99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3534160262"/>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Median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$927.50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137525103"/>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Range</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$0 - $113,000.00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$0 - $23,042.00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$0.99 - $3,246,362.00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$0 - $69,235.46</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233225655"/>
                  </a:ext>
                </a:extLst>
              </a:tr>
              <a:tr h="248594">
                <a:tc>
                  <a:txBody>
                    <a:bodyPr/>
                    <a:lstStyle/>
                    <a:p>
                      <a:pPr marL="0" marR="0">
                        <a:lnSpc>
                          <a:spcPct val="106000"/>
                        </a:lnSpc>
                        <a:spcBef>
                          <a:spcPts val="0"/>
                        </a:spcBef>
                        <a:spcAft>
                          <a:spcPts val="0"/>
                        </a:spcAft>
                      </a:pPr>
                      <a:r>
                        <a:rPr lang="en-US" sz="1400" dirty="0">
                          <a:solidFill>
                            <a:schemeClr val="tx1"/>
                          </a:solidFill>
                          <a:effectLst/>
                          <a:latin typeface="Montserrat" pitchFamily="2" charset="77"/>
                        </a:rPr>
                        <a:t>Total Fees</a:t>
                      </a:r>
                      <a:endParaRPr lang="en-US" sz="140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 </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 </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 </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 </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1892304642"/>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 Sample Assessed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90%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100%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99%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99%</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1099124331"/>
                  </a:ext>
                </a:extLst>
              </a:tr>
              <a:tr h="248594">
                <a:tc>
                  <a:txBody>
                    <a:bodyPr/>
                    <a:lstStyle/>
                    <a:p>
                      <a:pPr marL="0" marR="0">
                        <a:lnSpc>
                          <a:spcPct val="106000"/>
                        </a:lnSpc>
                        <a:spcBef>
                          <a:spcPts val="0"/>
                        </a:spcBef>
                        <a:spcAft>
                          <a:spcPts val="0"/>
                        </a:spcAft>
                      </a:pPr>
                      <a:r>
                        <a:rPr lang="en-US" sz="1400" b="0" dirty="0">
                          <a:solidFill>
                            <a:schemeClr val="tx1"/>
                          </a:solidFill>
                          <a:effectLst/>
                          <a:highlight>
                            <a:srgbClr val="FFFF00"/>
                          </a:highlight>
                          <a:latin typeface="Montserrat" pitchFamily="2" charset="77"/>
                        </a:rPr>
                        <a:t>   % Total Amount Assessed</a:t>
                      </a:r>
                      <a:endParaRPr lang="en-US" sz="1400" b="0" dirty="0">
                        <a:solidFill>
                          <a:schemeClr val="tx1"/>
                        </a:solidFill>
                        <a:effectLst/>
                        <a:highlight>
                          <a:srgbClr val="FFFF00"/>
                        </a:highligh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highlight>
                            <a:srgbClr val="FFFF00"/>
                          </a:highlight>
                          <a:latin typeface="Montserrat" pitchFamily="2" charset="77"/>
                        </a:rPr>
                        <a:t>82%</a:t>
                      </a:r>
                      <a:endParaRPr lang="en-US" sz="1400">
                        <a:effectLst/>
                        <a:highlight>
                          <a:srgbClr val="FFFF00"/>
                        </a:highligh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highlight>
                            <a:srgbClr val="FFFF00"/>
                          </a:highlight>
                          <a:latin typeface="Montserrat" pitchFamily="2" charset="77"/>
                        </a:rPr>
                        <a:t>88%</a:t>
                      </a:r>
                      <a:endParaRPr lang="en-US" sz="1400">
                        <a:effectLst/>
                        <a:highlight>
                          <a:srgbClr val="FFFF00"/>
                        </a:highligh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highlight>
                            <a:srgbClr val="FFFF00"/>
                          </a:highlight>
                          <a:latin typeface="Montserrat" pitchFamily="2" charset="77"/>
                        </a:rPr>
                        <a:t>83%</a:t>
                      </a:r>
                      <a:endParaRPr lang="en-US" sz="1400" dirty="0">
                        <a:effectLst/>
                        <a:highlight>
                          <a:srgbClr val="FFFF00"/>
                        </a:highligh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highlight>
                            <a:srgbClr val="FFFF00"/>
                          </a:highlight>
                          <a:latin typeface="Montserrat" pitchFamily="2" charset="77"/>
                        </a:rPr>
                        <a:t>84%</a:t>
                      </a:r>
                      <a:endParaRPr lang="en-US" sz="1400" dirty="0">
                        <a:effectLst/>
                        <a:highlight>
                          <a:srgbClr val="FFFF00"/>
                        </a:highligh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highlight>
                            <a:srgbClr val="FFFF00"/>
                          </a:highlight>
                          <a:latin typeface="Montserrat" pitchFamily="2" charset="77"/>
                        </a:rPr>
                        <a:t>NA</a:t>
                      </a:r>
                      <a:endParaRPr lang="en-US" sz="1400" dirty="0">
                        <a:effectLst/>
                        <a:highlight>
                          <a:srgbClr val="FFFF00"/>
                        </a:highligh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3182905730"/>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$632.04</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$1,728.26</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$2,049.30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$3,055.56</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NA</a:t>
                      </a:r>
                      <a:endParaRPr lang="en-US" sz="140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983296478"/>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a:t>
                      </a:r>
                      <a:r>
                        <a:rPr lang="en-US" sz="1400" b="0" dirty="0" err="1">
                          <a:solidFill>
                            <a:schemeClr val="tx1"/>
                          </a:solidFill>
                          <a:effectLst/>
                          <a:latin typeface="Montserrat" pitchFamily="2" charset="77"/>
                        </a:rPr>
                        <a:t>sd</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$639.95</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$1,544.81</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$3,472.31</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$2,370.36</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NA</a:t>
                      </a:r>
                      <a:endParaRPr lang="en-US" sz="1400" dirty="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3002964730"/>
                  </a:ext>
                </a:extLst>
              </a:tr>
              <a:tr h="248594">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Median</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a:effectLst/>
                          <a:latin typeface="Montserrat" pitchFamily="2" charset="77"/>
                        </a:rPr>
                        <a:t>$529.17</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$1,385.50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a:effectLst/>
                          <a:latin typeface="Montserrat" pitchFamily="2" charset="77"/>
                        </a:rPr>
                        <a:t>$1,593.50</a:t>
                      </a:r>
                      <a:endParaRPr lang="en-US" sz="140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$2,394.83</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NA</a:t>
                      </a:r>
                      <a:endParaRPr lang="en-US" sz="1400" dirty="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4224858968"/>
                  </a:ext>
                </a:extLst>
              </a:tr>
              <a:tr h="466777">
                <a:tc>
                  <a:txBody>
                    <a:bodyPr/>
                    <a:lstStyle/>
                    <a:p>
                      <a:pPr marL="0" marR="0">
                        <a:lnSpc>
                          <a:spcPct val="106000"/>
                        </a:lnSpc>
                        <a:spcBef>
                          <a:spcPts val="0"/>
                        </a:spcBef>
                        <a:spcAft>
                          <a:spcPts val="0"/>
                        </a:spcAft>
                      </a:pPr>
                      <a:r>
                        <a:rPr lang="en-US" sz="1400" b="0" dirty="0">
                          <a:solidFill>
                            <a:schemeClr val="tx1"/>
                          </a:solidFill>
                          <a:effectLst/>
                          <a:latin typeface="Montserrat" pitchFamily="2" charset="77"/>
                        </a:rPr>
                        <a:t>   Range</a:t>
                      </a:r>
                      <a:endParaRPr lang="en-US" sz="1400" b="0" dirty="0">
                        <a:solidFill>
                          <a:schemeClr val="tx1"/>
                        </a:solidFill>
                        <a:effectLst/>
                        <a:latin typeface="Montserrat" pitchFamily="2" charset="77"/>
                        <a:ea typeface="Calibri" panose="020F0502020204030204" pitchFamily="34" charset="0"/>
                      </a:endParaRPr>
                    </a:p>
                  </a:txBody>
                  <a:tcPr marL="77665" marR="77665" marT="0" marB="0" anchor="ctr">
                    <a:solidFill>
                      <a:schemeClr val="accent3">
                        <a:lumMod val="40000"/>
                        <a:lumOff val="60000"/>
                      </a:schemeClr>
                    </a:solidFill>
                  </a:tcPr>
                </a:tc>
                <a:tc>
                  <a:txBody>
                    <a:bodyPr/>
                    <a:lstStyle/>
                    <a:p>
                      <a:pPr marL="0" marR="0" algn="r">
                        <a:lnSpc>
                          <a:spcPct val="106000"/>
                        </a:lnSpc>
                        <a:spcBef>
                          <a:spcPts val="0"/>
                        </a:spcBef>
                        <a:spcAft>
                          <a:spcPts val="0"/>
                        </a:spcAft>
                      </a:pPr>
                      <a:r>
                        <a:rPr lang="en-US" sz="1400" dirty="0">
                          <a:effectLst/>
                          <a:latin typeface="Montserrat" pitchFamily="2" charset="77"/>
                        </a:rPr>
                        <a:t>$0 - $8,576.50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$100 - $13,693.00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$0.00 - $812,621.10</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$267 - $12,756.95</a:t>
                      </a:r>
                      <a:endParaRPr lang="en-US" sz="1400" dirty="0">
                        <a:effectLst/>
                        <a:latin typeface="Montserrat" pitchFamily="2" charset="77"/>
                        <a:ea typeface="Calibri" panose="020F0502020204030204" pitchFamily="34" charset="0"/>
                      </a:endParaRPr>
                    </a:p>
                  </a:txBody>
                  <a:tcPr marL="77665" marR="77665" marT="0" marB="0" anchor="ctr"/>
                </a:tc>
                <a:tc>
                  <a:txBody>
                    <a:bodyPr/>
                    <a:lstStyle/>
                    <a:p>
                      <a:pPr marL="0" marR="0" algn="r">
                        <a:lnSpc>
                          <a:spcPct val="106000"/>
                        </a:lnSpc>
                        <a:spcBef>
                          <a:spcPts val="0"/>
                        </a:spcBef>
                        <a:spcAft>
                          <a:spcPts val="0"/>
                        </a:spcAft>
                      </a:pPr>
                      <a:r>
                        <a:rPr lang="en-US" sz="1400" dirty="0">
                          <a:effectLst/>
                          <a:latin typeface="Montserrat" pitchFamily="2" charset="77"/>
                        </a:rPr>
                        <a:t>NA</a:t>
                      </a:r>
                      <a:endParaRPr lang="en-US" sz="1400" dirty="0">
                        <a:effectLst/>
                        <a:latin typeface="Montserrat" pitchFamily="2" charset="77"/>
                        <a:ea typeface="Calibri" panose="020F0502020204030204" pitchFamily="34" charset="0"/>
                      </a:endParaRPr>
                    </a:p>
                  </a:txBody>
                  <a:tcPr marL="77665" marR="77665" marT="0" marB="0" anchor="ctr"/>
                </a:tc>
                <a:extLst>
                  <a:ext uri="{0D108BD9-81ED-4DB2-BD59-A6C34878D82A}">
                    <a16:rowId xmlns:a16="http://schemas.microsoft.com/office/drawing/2014/main" val="4208978764"/>
                  </a:ext>
                </a:extLst>
              </a:tr>
            </a:tbl>
          </a:graphicData>
        </a:graphic>
      </p:graphicFrame>
      <p:sp>
        <p:nvSpPr>
          <p:cNvPr id="2" name="Slide Number Placeholder 1">
            <a:extLst>
              <a:ext uri="{FF2B5EF4-FFF2-40B4-BE49-F238E27FC236}">
                <a16:creationId xmlns:a16="http://schemas.microsoft.com/office/drawing/2014/main" id="{A0293C82-C557-0373-CA79-C54A6C9BDC98}"/>
              </a:ext>
            </a:extLst>
          </p:cNvPr>
          <p:cNvSpPr>
            <a:spLocks noGrp="1"/>
          </p:cNvSpPr>
          <p:nvPr>
            <p:ph type="sldNum" sz="quarter" idx="12"/>
          </p:nvPr>
        </p:nvSpPr>
        <p:spPr/>
        <p:txBody>
          <a:bodyPr/>
          <a:lstStyle/>
          <a:p>
            <a:fld id="{DF6943E6-0357-1B40-8726-50F09ABBA837}" type="slidenum">
              <a:rPr lang="en-US" smtClean="0"/>
              <a:pPr/>
              <a:t>28</a:t>
            </a:fld>
            <a:endParaRPr lang="en-US"/>
          </a:p>
        </p:txBody>
      </p:sp>
    </p:spTree>
    <p:extLst>
      <p:ext uri="{BB962C8B-B14F-4D97-AF65-F5344CB8AC3E}">
        <p14:creationId xmlns:p14="http://schemas.microsoft.com/office/powerpoint/2010/main" val="345198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2844520E-6C69-3415-1EAC-E87D21CF76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BEDBCD-4508-44EF-7219-C5C7217BBC25}"/>
              </a:ext>
            </a:extLst>
          </p:cNvPr>
          <p:cNvSpPr/>
          <p:nvPr/>
        </p:nvSpPr>
        <p:spPr>
          <a:xfrm>
            <a:off x="856234" y="278129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Online </a:t>
            </a:r>
          </a:p>
          <a:p>
            <a:pPr algn="l" hangingPunct="0">
              <a:lnSpc>
                <a:spcPct val="100000"/>
              </a:lnSpc>
            </a:pPr>
            <a:r>
              <a:rPr lang="en-US" sz="4500" b="1" dirty="0">
                <a:solidFill>
                  <a:srgbClr val="292929"/>
                </a:solidFill>
                <a:latin typeface="Montserrat"/>
                <a:ea typeface="+mn-ea"/>
                <a:cs typeface="Montserrat"/>
              </a:rPr>
              <a:t>Survey Findings</a:t>
            </a:r>
          </a:p>
          <a:p>
            <a:pPr algn="l" hangingPunct="0">
              <a:lnSpc>
                <a:spcPct val="100000"/>
              </a:lnSpc>
            </a:pPr>
            <a:endParaRPr lang="en-US" sz="4500" b="1" dirty="0">
              <a:solidFill>
                <a:srgbClr val="292929"/>
              </a:solidFill>
              <a:latin typeface="Montserrat"/>
              <a:cs typeface="Montserrat"/>
            </a:endParaRPr>
          </a:p>
        </p:txBody>
      </p:sp>
      <p:pic>
        <p:nvPicPr>
          <p:cNvPr id="3" name="Shape-1">
            <a:extLst>
              <a:ext uri="{FF2B5EF4-FFF2-40B4-BE49-F238E27FC236}">
                <a16:creationId xmlns:a16="http://schemas.microsoft.com/office/drawing/2014/main" id="{0E153E3B-A22A-4999-502D-788D75297F68}"/>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07739B46-4D30-CE8B-8C82-0D336FE9A1C1}"/>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45BA3784-E763-353B-A139-1B24D0E96F35}"/>
              </a:ext>
            </a:extLst>
          </p:cNvPr>
          <p:cNvSpPr>
            <a:spLocks noGrp="1"/>
          </p:cNvSpPr>
          <p:nvPr>
            <p:ph type="sldNum" sz="quarter" idx="12"/>
          </p:nvPr>
        </p:nvSpPr>
        <p:spPr/>
        <p:txBody>
          <a:bodyPr/>
          <a:lstStyle/>
          <a:p>
            <a:fld id="{6CB18C70-803E-428A-BAB3-289BE172EF8D}" type="slidenum">
              <a:rPr lang="en-US" smtClean="0"/>
              <a:t>29</a:t>
            </a:fld>
            <a:endParaRPr lang="en-US"/>
          </a:p>
        </p:txBody>
      </p:sp>
    </p:spTree>
    <p:extLst>
      <p:ext uri="{BB962C8B-B14F-4D97-AF65-F5344CB8AC3E}">
        <p14:creationId xmlns:p14="http://schemas.microsoft.com/office/powerpoint/2010/main" val="349603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6A4BF69F-350E-FABB-5D6C-291076926DE2}"/>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FA208303-7638-D28D-AE61-C4287BDCBC6C}"/>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920C983C-5FA2-6F2F-AC82-27B6D3109BA7}"/>
              </a:ext>
            </a:extLst>
          </p:cNvPr>
          <p:cNvSpPr/>
          <p:nvPr/>
        </p:nvSpPr>
        <p:spPr>
          <a:xfrm>
            <a:off x="831770" y="1245945"/>
            <a:ext cx="11347609"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About Moss Justice Partners (MJP)</a:t>
            </a:r>
            <a:endParaRPr sz="4800" b="1" dirty="0">
              <a:solidFill>
                <a:srgbClr val="292929"/>
              </a:solidFill>
              <a:latin typeface="Montserrat"/>
              <a:ea typeface="+mn-ea"/>
              <a:cs typeface="Montserrat"/>
            </a:endParaRPr>
          </a:p>
        </p:txBody>
      </p:sp>
      <p:sp>
        <p:nvSpPr>
          <p:cNvPr id="6" name="TextBox 5">
            <a:extLst>
              <a:ext uri="{FF2B5EF4-FFF2-40B4-BE49-F238E27FC236}">
                <a16:creationId xmlns:a16="http://schemas.microsoft.com/office/drawing/2014/main" id="{D48E69F0-905D-47E2-756C-688E402A9869}"/>
              </a:ext>
            </a:extLst>
          </p:cNvPr>
          <p:cNvSpPr txBox="1"/>
          <p:nvPr/>
        </p:nvSpPr>
        <p:spPr>
          <a:xfrm>
            <a:off x="831770" y="2536643"/>
            <a:ext cx="10757647" cy="4093428"/>
          </a:xfrm>
          <a:prstGeom prst="rect">
            <a:avLst/>
          </a:prstGeom>
          <a:noFill/>
        </p:spPr>
        <p:txBody>
          <a:bodyPr wrap="square" rtlCol="0">
            <a:spAutoFit/>
          </a:bodyPr>
          <a:lstStyle/>
          <a:p>
            <a:pPr algn="ctr"/>
            <a:r>
              <a:rPr lang="en-US" sz="3200" b="1" i="0" dirty="0">
                <a:solidFill>
                  <a:srgbClr val="000000"/>
                </a:solidFill>
                <a:effectLst/>
                <a:latin typeface="Montserrat" pitchFamily="2" charset="77"/>
              </a:rPr>
              <a:t>Vision: </a:t>
            </a:r>
            <a:r>
              <a:rPr lang="en-US" sz="3200" b="0" i="0" dirty="0">
                <a:solidFill>
                  <a:srgbClr val="000000"/>
                </a:solidFill>
                <a:effectLst/>
                <a:latin typeface="Montserrat" pitchFamily="2" charset="77"/>
              </a:rPr>
              <a:t>Create safe, supportive, and innovative spaces and services that uplift underserved and marginalized populations.</a:t>
            </a:r>
          </a:p>
          <a:p>
            <a:pPr algn="ctr"/>
            <a:endParaRPr lang="en-US" sz="3200" b="0" i="0" dirty="0">
              <a:solidFill>
                <a:srgbClr val="000000"/>
              </a:solidFill>
              <a:effectLst/>
              <a:latin typeface="Montserrat" pitchFamily="2" charset="77"/>
            </a:endParaRPr>
          </a:p>
          <a:p>
            <a:pPr algn="ctr"/>
            <a:r>
              <a:rPr lang="en-US" sz="3200" b="1" i="0" dirty="0">
                <a:solidFill>
                  <a:srgbClr val="000000"/>
                </a:solidFill>
                <a:effectLst/>
                <a:latin typeface="Montserrat" pitchFamily="2" charset="77"/>
              </a:rPr>
              <a:t>Mission: </a:t>
            </a:r>
            <a:r>
              <a:rPr lang="en-US" sz="3200" b="0" i="0" dirty="0">
                <a:solidFill>
                  <a:srgbClr val="000000"/>
                </a:solidFill>
                <a:effectLst/>
                <a:latin typeface="Montserrat" pitchFamily="2" charset="77"/>
              </a:rPr>
              <a:t>Identify and fill critical gaps for justice-impacted individuals and their loved ones through partnerships and innovative solutions.</a:t>
            </a:r>
          </a:p>
          <a:p>
            <a:pPr>
              <a:buNone/>
            </a:pPr>
            <a:br>
              <a:rPr lang="en-US" dirty="0"/>
            </a:br>
            <a:endParaRPr lang="en-US" dirty="0"/>
          </a:p>
        </p:txBody>
      </p:sp>
      <p:pic>
        <p:nvPicPr>
          <p:cNvPr id="2" name="image">
            <a:extLst>
              <a:ext uri="{FF2B5EF4-FFF2-40B4-BE49-F238E27FC236}">
                <a16:creationId xmlns:a16="http://schemas.microsoft.com/office/drawing/2014/main" id="{8ACB0283-8B67-19DD-8800-F6F68E0A19C0}"/>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FC89F19A-3501-6E5A-BD90-A5D912945CFB}"/>
              </a:ext>
            </a:extLst>
          </p:cNvPr>
          <p:cNvSpPr>
            <a:spLocks noGrp="1"/>
          </p:cNvSpPr>
          <p:nvPr>
            <p:ph type="sldNum" sz="quarter" idx="12"/>
          </p:nvPr>
        </p:nvSpPr>
        <p:spPr>
          <a:xfrm>
            <a:off x="10668000" y="6789493"/>
            <a:ext cx="2133600" cy="365125"/>
          </a:xfrm>
        </p:spPr>
        <p:txBody>
          <a:bodyPr/>
          <a:lstStyle/>
          <a:p>
            <a:fld id="{6CB18C70-803E-428A-BAB3-289BE172EF8D}" type="slidenum">
              <a:rPr lang="en-US" sz="2000" smtClean="0">
                <a:solidFill>
                  <a:schemeClr val="bg1"/>
                </a:solidFill>
                <a:latin typeface="Montserrat" pitchFamily="2" charset="77"/>
              </a:rPr>
              <a:t>3</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134168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B12A-E3E5-B44C-8985-7ED360A40DD2}"/>
              </a:ext>
            </a:extLst>
          </p:cNvPr>
          <p:cNvSpPr>
            <a:spLocks noGrp="1"/>
          </p:cNvSpPr>
          <p:nvPr>
            <p:ph type="title"/>
          </p:nvPr>
        </p:nvSpPr>
        <p:spPr>
          <a:xfrm>
            <a:off x="461391" y="530670"/>
            <a:ext cx="12088368" cy="1143000"/>
          </a:xfrm>
        </p:spPr>
        <p:txBody>
          <a:bodyPr>
            <a:normAutofit fontScale="90000"/>
          </a:bodyPr>
          <a:lstStyle/>
          <a:p>
            <a:r>
              <a:rPr lang="en-US" sz="2700" b="1" dirty="0">
                <a:latin typeface="Montserrat" pitchFamily="2" charset="77"/>
              </a:rPr>
              <a:t>Percentage of Respondents Who Agreed Their Agency Culture </a:t>
            </a:r>
            <a:br>
              <a:rPr lang="en-US" sz="2700" b="1" dirty="0">
                <a:latin typeface="Montserrat" pitchFamily="2" charset="77"/>
              </a:rPr>
            </a:br>
            <a:r>
              <a:rPr lang="en-US" sz="2700" b="1" dirty="0">
                <a:latin typeface="Montserrat" pitchFamily="2" charset="77"/>
              </a:rPr>
              <a:t>Involves Trying to Collect as Many Fees as Possible</a:t>
            </a:r>
            <a:br>
              <a:rPr lang="en-US" b="1" dirty="0">
                <a:latin typeface="Montserrat" pitchFamily="2" charset="77"/>
              </a:rPr>
            </a:br>
            <a:endParaRPr lang="en-US" dirty="0">
              <a:latin typeface="Montserrat" pitchFamily="2" charset="77"/>
            </a:endParaRPr>
          </a:p>
        </p:txBody>
      </p:sp>
      <p:graphicFrame>
        <p:nvGraphicFramePr>
          <p:cNvPr id="4" name="Content Placeholder 3">
            <a:extLst>
              <a:ext uri="{FF2B5EF4-FFF2-40B4-BE49-F238E27FC236}">
                <a16:creationId xmlns:a16="http://schemas.microsoft.com/office/drawing/2014/main" id="{A89FE63F-E8CB-0E44-BFAB-BAE317722F07}"/>
              </a:ext>
            </a:extLst>
          </p:cNvPr>
          <p:cNvGraphicFramePr>
            <a:graphicFrameLocks noGrp="1"/>
          </p:cNvGraphicFramePr>
          <p:nvPr>
            <p:ph idx="1"/>
            <p:extLst>
              <p:ext uri="{D42A27DB-BD31-4B8C-83A1-F6EECF244321}">
                <p14:modId xmlns:p14="http://schemas.microsoft.com/office/powerpoint/2010/main" val="1211116261"/>
              </p:ext>
            </p:extLst>
          </p:nvPr>
        </p:nvGraphicFramePr>
        <p:xfrm>
          <a:off x="679323" y="1524001"/>
          <a:ext cx="11652504" cy="502666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D52C39CA-0B95-6EE5-89FA-19D2C35F1C22}"/>
              </a:ext>
            </a:extLst>
          </p:cNvPr>
          <p:cNvSpPr>
            <a:spLocks noGrp="1"/>
          </p:cNvSpPr>
          <p:nvPr>
            <p:ph type="sldNum" sz="quarter" idx="12"/>
          </p:nvPr>
        </p:nvSpPr>
        <p:spPr/>
        <p:txBody>
          <a:bodyPr/>
          <a:lstStyle/>
          <a:p>
            <a:fld id="{DF6943E6-0357-1B40-8726-50F09ABBA837}" type="slidenum">
              <a:rPr lang="en-US" smtClean="0"/>
              <a:pPr/>
              <a:t>30</a:t>
            </a:fld>
            <a:endParaRPr lang="en-US"/>
          </a:p>
        </p:txBody>
      </p:sp>
    </p:spTree>
    <p:extLst>
      <p:ext uri="{BB962C8B-B14F-4D97-AF65-F5344CB8AC3E}">
        <p14:creationId xmlns:p14="http://schemas.microsoft.com/office/powerpoint/2010/main" val="3502706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CBFD-CBAD-1543-A4DF-8267264C2AF5}"/>
              </a:ext>
            </a:extLst>
          </p:cNvPr>
          <p:cNvSpPr>
            <a:spLocks noGrp="1"/>
          </p:cNvSpPr>
          <p:nvPr>
            <p:ph type="title"/>
          </p:nvPr>
        </p:nvSpPr>
        <p:spPr>
          <a:xfrm>
            <a:off x="1075321" y="533107"/>
            <a:ext cx="10854006" cy="1185966"/>
          </a:xfrm>
        </p:spPr>
        <p:txBody>
          <a:bodyPr anchor="ctr">
            <a:normAutofit fontScale="90000"/>
          </a:bodyPr>
          <a:lstStyle/>
          <a:p>
            <a:pPr algn="ctr"/>
            <a:r>
              <a:rPr lang="en-US" sz="4267" b="1" dirty="0">
                <a:latin typeface="Montserrat" pitchFamily="2" charset="77"/>
              </a:rPr>
              <a:t>Fines and Fees in Community Supervision </a:t>
            </a:r>
          </a:p>
        </p:txBody>
      </p:sp>
      <p:graphicFrame>
        <p:nvGraphicFramePr>
          <p:cNvPr id="16" name="Content Placeholder 3">
            <a:extLst>
              <a:ext uri="{FF2B5EF4-FFF2-40B4-BE49-F238E27FC236}">
                <a16:creationId xmlns:a16="http://schemas.microsoft.com/office/drawing/2014/main" id="{CF540131-3750-E143-B9CD-AFBCE8E2DDFA}"/>
              </a:ext>
            </a:extLst>
          </p:cNvPr>
          <p:cNvGraphicFramePr>
            <a:graphicFrameLocks/>
          </p:cNvGraphicFramePr>
          <p:nvPr>
            <p:extLst>
              <p:ext uri="{D42A27DB-BD31-4B8C-83A1-F6EECF244321}">
                <p14:modId xmlns:p14="http://schemas.microsoft.com/office/powerpoint/2010/main" val="1063895827"/>
              </p:ext>
            </p:extLst>
          </p:nvPr>
        </p:nvGraphicFramePr>
        <p:xfrm>
          <a:off x="894005" y="2062996"/>
          <a:ext cx="11216637" cy="3628158"/>
        </p:xfrm>
        <a:graphic>
          <a:graphicData uri="http://schemas.openxmlformats.org/drawingml/2006/table">
            <a:tbl>
              <a:tblPr firstRow="1" firstCol="1">
                <a:tableStyleId>{F5AB1C69-6EDB-4FF4-983F-18BD219EF322}</a:tableStyleId>
              </a:tblPr>
              <a:tblGrid>
                <a:gridCol w="2781014">
                  <a:extLst>
                    <a:ext uri="{9D8B030D-6E8A-4147-A177-3AD203B41FA5}">
                      <a16:colId xmlns:a16="http://schemas.microsoft.com/office/drawing/2014/main" val="3240848660"/>
                    </a:ext>
                  </a:extLst>
                </a:gridCol>
                <a:gridCol w="2781014">
                  <a:extLst>
                    <a:ext uri="{9D8B030D-6E8A-4147-A177-3AD203B41FA5}">
                      <a16:colId xmlns:a16="http://schemas.microsoft.com/office/drawing/2014/main" val="898804540"/>
                    </a:ext>
                  </a:extLst>
                </a:gridCol>
                <a:gridCol w="2873595">
                  <a:extLst>
                    <a:ext uri="{9D8B030D-6E8A-4147-A177-3AD203B41FA5}">
                      <a16:colId xmlns:a16="http://schemas.microsoft.com/office/drawing/2014/main" val="1924308249"/>
                    </a:ext>
                  </a:extLst>
                </a:gridCol>
                <a:gridCol w="2781014">
                  <a:extLst>
                    <a:ext uri="{9D8B030D-6E8A-4147-A177-3AD203B41FA5}">
                      <a16:colId xmlns:a16="http://schemas.microsoft.com/office/drawing/2014/main" val="4201584203"/>
                    </a:ext>
                  </a:extLst>
                </a:gridCol>
              </a:tblGrid>
              <a:tr h="410735">
                <a:tc gridSpan="4">
                  <a:txBody>
                    <a:bodyPr/>
                    <a:lstStyle/>
                    <a:p>
                      <a:pPr marL="0" marR="0">
                        <a:spcBef>
                          <a:spcPts val="0"/>
                        </a:spcBef>
                        <a:spcAft>
                          <a:spcPts val="0"/>
                        </a:spcAft>
                      </a:pPr>
                      <a:r>
                        <a:rPr lang="en-US" sz="2200" dirty="0">
                          <a:effectLst/>
                          <a:latin typeface="Montserrat" pitchFamily="2" charset="77"/>
                        </a:rPr>
                        <a:t>Table 15. Ability to Pay Assessments by State</a:t>
                      </a:r>
                      <a:endParaRPr lang="en-US" sz="2200" dirty="0">
                        <a:effectLst/>
                        <a:latin typeface="Montserrat" pitchFamily="2" charset="77"/>
                        <a:ea typeface="Times New Roman" panose="02020603050405020304" pitchFamily="18" charset="0"/>
                      </a:endParaRPr>
                    </a:p>
                  </a:txBody>
                  <a:tcPr marL="128354" marR="128354" marT="0" marB="0">
                    <a:solidFill>
                      <a:srgbClr val="1B5F2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8728487"/>
                  </a:ext>
                </a:extLst>
              </a:tr>
              <a:tr h="753013">
                <a:tc>
                  <a:txBody>
                    <a:bodyPr/>
                    <a:lstStyle/>
                    <a:p>
                      <a:pPr marL="0" marR="0" algn="ctr">
                        <a:spcBef>
                          <a:spcPts val="0"/>
                        </a:spcBef>
                        <a:spcAft>
                          <a:spcPts val="0"/>
                        </a:spcAft>
                      </a:pPr>
                      <a:r>
                        <a:rPr lang="en-US" sz="2200" b="1" dirty="0">
                          <a:solidFill>
                            <a:schemeClr val="tx1"/>
                          </a:solidFill>
                          <a:effectLst/>
                          <a:latin typeface="Montserrat" pitchFamily="2" charset="77"/>
                        </a:rPr>
                        <a:t>State</a:t>
                      </a:r>
                      <a:endParaRPr lang="en-US" sz="2200" b="1" dirty="0">
                        <a:solidFill>
                          <a:schemeClr val="tx1"/>
                        </a:solidFill>
                        <a:effectLst/>
                        <a:latin typeface="Montserrat" pitchFamily="2" charset="77"/>
                        <a:ea typeface="Times New Roman" panose="02020603050405020304" pitchFamily="18" charset="0"/>
                      </a:endParaRPr>
                    </a:p>
                  </a:txBody>
                  <a:tcPr marL="128354" marR="128354" marT="0" marB="0" anchor="ctr">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No </a:t>
                      </a:r>
                    </a:p>
                    <a:p>
                      <a:pPr marL="0" marR="0" algn="ctr">
                        <a:spcBef>
                          <a:spcPts val="0"/>
                        </a:spcBef>
                        <a:spcAft>
                          <a:spcPts val="0"/>
                        </a:spcAft>
                      </a:pPr>
                      <a:r>
                        <a:rPr lang="en-US" sz="2200" b="1" dirty="0">
                          <a:solidFill>
                            <a:schemeClr val="tx1"/>
                          </a:solidFill>
                          <a:effectLst/>
                          <a:latin typeface="Montserrat" pitchFamily="2" charset="77"/>
                        </a:rPr>
                        <a:t>Assessment</a:t>
                      </a:r>
                      <a:endParaRPr lang="en-US" sz="2200" b="1" dirty="0">
                        <a:solidFill>
                          <a:schemeClr val="tx1"/>
                        </a:solidFill>
                        <a:effectLst/>
                        <a:latin typeface="Montserrat" pitchFamily="2" charset="77"/>
                        <a:ea typeface="Times New Roman" panose="02020603050405020304" pitchFamily="18" charset="0"/>
                      </a:endParaRPr>
                    </a:p>
                  </a:txBody>
                  <a:tcPr marL="128354" marR="128354" marT="0" marB="0" anchor="ctr">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Informal Assessment</a:t>
                      </a:r>
                      <a:endParaRPr lang="en-US" sz="2200" b="1" dirty="0">
                        <a:solidFill>
                          <a:schemeClr val="tx1"/>
                        </a:solidFill>
                        <a:effectLst/>
                        <a:latin typeface="Montserrat" pitchFamily="2" charset="77"/>
                        <a:ea typeface="Times New Roman" panose="02020603050405020304" pitchFamily="18" charset="0"/>
                      </a:endParaRPr>
                    </a:p>
                  </a:txBody>
                  <a:tcPr marL="128354" marR="128354" marT="0" marB="0" anchor="ctr">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Formal Assessment</a:t>
                      </a:r>
                      <a:endParaRPr lang="en-US" sz="2200" b="1" dirty="0">
                        <a:solidFill>
                          <a:schemeClr val="tx1"/>
                        </a:solidFill>
                        <a:effectLst/>
                        <a:latin typeface="Montserrat" pitchFamily="2" charset="77"/>
                        <a:ea typeface="Times New Roman" panose="02020603050405020304" pitchFamily="18" charset="0"/>
                      </a:endParaRPr>
                    </a:p>
                  </a:txBody>
                  <a:tcPr marL="128354" marR="128354" marT="0" marB="0" anchor="ctr">
                    <a:solidFill>
                      <a:schemeClr val="accent3">
                        <a:lumMod val="40000"/>
                        <a:lumOff val="60000"/>
                      </a:schemeClr>
                    </a:solidFill>
                  </a:tcPr>
                </a:tc>
                <a:extLst>
                  <a:ext uri="{0D108BD9-81ED-4DB2-BD59-A6C34878D82A}">
                    <a16:rowId xmlns:a16="http://schemas.microsoft.com/office/drawing/2014/main" val="4001852472"/>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Indiana</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14%</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41%</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45%</a:t>
                      </a:r>
                      <a:endParaRPr lang="en-US" sz="2200" dirty="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727359239"/>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Massachusetts </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18%</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27%</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a:effectLst/>
                          <a:latin typeface="Montserrat" pitchFamily="2" charset="77"/>
                        </a:rPr>
                        <a:t>56%</a:t>
                      </a:r>
                      <a:endParaRPr lang="en-US" sz="220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3062861721"/>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Michigan</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a:effectLst/>
                          <a:latin typeface="Montserrat" pitchFamily="2" charset="77"/>
                        </a:rPr>
                        <a:t>52%</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39%</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a:effectLst/>
                          <a:latin typeface="Montserrat" pitchFamily="2" charset="77"/>
                        </a:rPr>
                        <a:t>   9%</a:t>
                      </a:r>
                      <a:endParaRPr lang="en-US" sz="220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1990352917"/>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Pennsylvania</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a:effectLst/>
                          <a:latin typeface="Montserrat" pitchFamily="2" charset="77"/>
                        </a:rPr>
                        <a:t>49%</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40%</a:t>
                      </a:r>
                      <a:endParaRPr lang="en-US" sz="2200" dirty="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12%</a:t>
                      </a:r>
                      <a:endParaRPr lang="en-US" sz="2200" dirty="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3214586890"/>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Texas</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a:effectLst/>
                          <a:latin typeface="Montserrat" pitchFamily="2" charset="77"/>
                        </a:rPr>
                        <a:t>34%</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a:effectLst/>
                          <a:latin typeface="Montserrat" pitchFamily="2" charset="77"/>
                        </a:rPr>
                        <a:t>48%</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18%</a:t>
                      </a:r>
                      <a:endParaRPr lang="en-US" sz="2200" dirty="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3672868206"/>
                  </a:ext>
                </a:extLst>
              </a:tr>
              <a:tr h="410735">
                <a:tc>
                  <a:txBody>
                    <a:bodyPr/>
                    <a:lstStyle/>
                    <a:p>
                      <a:pPr marL="0" marR="0" algn="l">
                        <a:spcBef>
                          <a:spcPts val="0"/>
                        </a:spcBef>
                        <a:spcAft>
                          <a:spcPts val="0"/>
                        </a:spcAft>
                      </a:pPr>
                      <a:r>
                        <a:rPr lang="en-US" sz="2200" b="0" dirty="0">
                          <a:solidFill>
                            <a:schemeClr val="tx1"/>
                          </a:solidFill>
                          <a:effectLst/>
                          <a:latin typeface="Montserrat" pitchFamily="2" charset="77"/>
                        </a:rPr>
                        <a:t>Virginia </a:t>
                      </a:r>
                      <a:endParaRPr lang="en-US" sz="2200" b="0" dirty="0">
                        <a:solidFill>
                          <a:schemeClr val="tx1"/>
                        </a:solidFill>
                        <a:effectLst/>
                        <a:latin typeface="Montserrat" pitchFamily="2" charset="77"/>
                        <a:ea typeface="Times New Roman" panose="02020603050405020304" pitchFamily="18" charset="0"/>
                      </a:endParaRPr>
                    </a:p>
                  </a:txBody>
                  <a:tcPr marL="128354" marR="128354" marT="0" marB="0">
                    <a:solidFill>
                      <a:schemeClr val="accent3">
                        <a:lumMod val="40000"/>
                        <a:lumOff val="60000"/>
                      </a:schemeClr>
                    </a:solidFill>
                  </a:tcPr>
                </a:tc>
                <a:tc>
                  <a:txBody>
                    <a:bodyPr/>
                    <a:lstStyle/>
                    <a:p>
                      <a:pPr marL="0" marR="0" algn="ctr">
                        <a:spcBef>
                          <a:spcPts val="0"/>
                        </a:spcBef>
                        <a:spcAft>
                          <a:spcPts val="0"/>
                        </a:spcAft>
                      </a:pPr>
                      <a:r>
                        <a:rPr lang="en-US" sz="2200">
                          <a:effectLst/>
                          <a:latin typeface="Montserrat" pitchFamily="2" charset="77"/>
                        </a:rPr>
                        <a:t>43%</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a:effectLst/>
                          <a:latin typeface="Montserrat" pitchFamily="2" charset="77"/>
                        </a:rPr>
                        <a:t>47%</a:t>
                      </a:r>
                      <a:endParaRPr lang="en-US" sz="2200">
                        <a:effectLst/>
                        <a:latin typeface="Montserrat" pitchFamily="2" charset="77"/>
                        <a:ea typeface="Times New Roman" panose="02020603050405020304" pitchFamily="18" charset="0"/>
                      </a:endParaRPr>
                    </a:p>
                  </a:txBody>
                  <a:tcPr marL="128354" marR="128354" marT="0" marB="0" anchor="ctr"/>
                </a:tc>
                <a:tc>
                  <a:txBody>
                    <a:bodyPr/>
                    <a:lstStyle/>
                    <a:p>
                      <a:pPr marL="0" marR="0" algn="ctr">
                        <a:spcBef>
                          <a:spcPts val="0"/>
                        </a:spcBef>
                        <a:spcAft>
                          <a:spcPts val="0"/>
                        </a:spcAft>
                      </a:pPr>
                      <a:r>
                        <a:rPr lang="en-US" sz="2200" dirty="0">
                          <a:effectLst/>
                          <a:latin typeface="Montserrat" pitchFamily="2" charset="77"/>
                        </a:rPr>
                        <a:t>11%</a:t>
                      </a:r>
                      <a:endParaRPr lang="en-US" sz="2200" dirty="0">
                        <a:effectLst/>
                        <a:latin typeface="Montserrat" pitchFamily="2" charset="77"/>
                        <a:ea typeface="Times New Roman" panose="02020603050405020304" pitchFamily="18" charset="0"/>
                      </a:endParaRPr>
                    </a:p>
                  </a:txBody>
                  <a:tcPr marL="128354" marR="128354" marT="0" marB="0" anchor="ctr"/>
                </a:tc>
                <a:extLst>
                  <a:ext uri="{0D108BD9-81ED-4DB2-BD59-A6C34878D82A}">
                    <a16:rowId xmlns:a16="http://schemas.microsoft.com/office/drawing/2014/main" val="1870585210"/>
                  </a:ext>
                </a:extLst>
              </a:tr>
            </a:tbl>
          </a:graphicData>
        </a:graphic>
      </p:graphicFrame>
      <p:sp>
        <p:nvSpPr>
          <p:cNvPr id="3" name="Slide Number Placeholder 2">
            <a:extLst>
              <a:ext uri="{FF2B5EF4-FFF2-40B4-BE49-F238E27FC236}">
                <a16:creationId xmlns:a16="http://schemas.microsoft.com/office/drawing/2014/main" id="{5CF2103E-7B43-471D-23CA-9BA39F9A82F6}"/>
              </a:ext>
            </a:extLst>
          </p:cNvPr>
          <p:cNvSpPr>
            <a:spLocks noGrp="1"/>
          </p:cNvSpPr>
          <p:nvPr>
            <p:ph type="sldNum" sz="quarter" idx="12"/>
          </p:nvPr>
        </p:nvSpPr>
        <p:spPr/>
        <p:txBody>
          <a:bodyPr/>
          <a:lstStyle/>
          <a:p>
            <a:fld id="{DF6943E6-0357-1B40-8726-50F09ABBA837}" type="slidenum">
              <a:rPr lang="en-US" smtClean="0"/>
              <a:pPr/>
              <a:t>31</a:t>
            </a:fld>
            <a:endParaRPr lang="en-US"/>
          </a:p>
        </p:txBody>
      </p:sp>
    </p:spTree>
    <p:extLst>
      <p:ext uri="{BB962C8B-B14F-4D97-AF65-F5344CB8AC3E}">
        <p14:creationId xmlns:p14="http://schemas.microsoft.com/office/powerpoint/2010/main" val="2582345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8481-86B6-5347-8F2D-53F966C89622}"/>
              </a:ext>
            </a:extLst>
          </p:cNvPr>
          <p:cNvSpPr>
            <a:spLocks noGrp="1"/>
          </p:cNvSpPr>
          <p:nvPr>
            <p:ph type="title"/>
          </p:nvPr>
        </p:nvSpPr>
        <p:spPr>
          <a:xfrm>
            <a:off x="1078571" y="559101"/>
            <a:ext cx="10854006" cy="1185966"/>
          </a:xfrm>
        </p:spPr>
        <p:txBody>
          <a:bodyPr anchor="ctr">
            <a:normAutofit fontScale="90000"/>
          </a:bodyPr>
          <a:lstStyle/>
          <a:p>
            <a:pPr algn="ctr"/>
            <a:r>
              <a:rPr lang="en-US" sz="4267" b="1" dirty="0">
                <a:latin typeface="Montserrat" pitchFamily="2" charset="77"/>
              </a:rPr>
              <a:t>Fines and Fees in Community Supervision </a:t>
            </a:r>
          </a:p>
        </p:txBody>
      </p:sp>
      <p:sp>
        <p:nvSpPr>
          <p:cNvPr id="3" name="Content Placeholder 2">
            <a:extLst>
              <a:ext uri="{FF2B5EF4-FFF2-40B4-BE49-F238E27FC236}">
                <a16:creationId xmlns:a16="http://schemas.microsoft.com/office/drawing/2014/main" id="{8B138ECA-C73B-8946-B0A1-D59C78C39D4C}"/>
              </a:ext>
            </a:extLst>
          </p:cNvPr>
          <p:cNvSpPr>
            <a:spLocks noGrp="1"/>
          </p:cNvSpPr>
          <p:nvPr>
            <p:ph idx="1"/>
          </p:nvPr>
        </p:nvSpPr>
        <p:spPr>
          <a:xfrm>
            <a:off x="1078571" y="1557234"/>
            <a:ext cx="10854005" cy="819098"/>
          </a:xfrm>
        </p:spPr>
        <p:txBody>
          <a:bodyPr anchor="ctr">
            <a:normAutofit/>
          </a:bodyPr>
          <a:lstStyle/>
          <a:p>
            <a:pPr marL="0" indent="0" algn="ctr">
              <a:buNone/>
            </a:pPr>
            <a:endParaRPr lang="en-US" sz="1067" dirty="0"/>
          </a:p>
          <a:p>
            <a:pPr marL="0" indent="0" algn="ctr">
              <a:buNone/>
            </a:pPr>
            <a:r>
              <a:rPr lang="en-US" sz="1067" dirty="0"/>
              <a:t> </a:t>
            </a:r>
          </a:p>
        </p:txBody>
      </p:sp>
      <p:sp>
        <p:nvSpPr>
          <p:cNvPr id="5" name="Rectangle 1">
            <a:extLst>
              <a:ext uri="{FF2B5EF4-FFF2-40B4-BE49-F238E27FC236}">
                <a16:creationId xmlns:a16="http://schemas.microsoft.com/office/drawing/2014/main" id="{0C28A3E2-FC59-BD4B-A561-2403684CF373}"/>
              </a:ext>
            </a:extLst>
          </p:cNvPr>
          <p:cNvSpPr>
            <a:spLocks noChangeArrowheads="1"/>
          </p:cNvSpPr>
          <p:nvPr/>
        </p:nvSpPr>
        <p:spPr bwMode="auto">
          <a:xfrm>
            <a:off x="3335656" y="3436916"/>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graphicFrame>
        <p:nvGraphicFramePr>
          <p:cNvPr id="4" name="Table 3">
            <a:extLst>
              <a:ext uri="{FF2B5EF4-FFF2-40B4-BE49-F238E27FC236}">
                <a16:creationId xmlns:a16="http://schemas.microsoft.com/office/drawing/2014/main" id="{310EE517-CE3A-434B-9918-EC56223DFC68}"/>
              </a:ext>
            </a:extLst>
          </p:cNvPr>
          <p:cNvGraphicFramePr>
            <a:graphicFrameLocks noGrp="1"/>
          </p:cNvGraphicFramePr>
          <p:nvPr>
            <p:extLst>
              <p:ext uri="{D42A27DB-BD31-4B8C-83A1-F6EECF244321}">
                <p14:modId xmlns:p14="http://schemas.microsoft.com/office/powerpoint/2010/main" val="3338480569"/>
              </p:ext>
            </p:extLst>
          </p:nvPr>
        </p:nvGraphicFramePr>
        <p:xfrm>
          <a:off x="897255" y="2030580"/>
          <a:ext cx="11216636" cy="4496604"/>
        </p:xfrm>
        <a:graphic>
          <a:graphicData uri="http://schemas.openxmlformats.org/drawingml/2006/table">
            <a:tbl>
              <a:tblPr firstRow="1" firstCol="1">
                <a:tableStyleId>{5C22544A-7EE6-4342-B048-85BDC9FD1C3A}</a:tableStyleId>
              </a:tblPr>
              <a:tblGrid>
                <a:gridCol w="2804159">
                  <a:extLst>
                    <a:ext uri="{9D8B030D-6E8A-4147-A177-3AD203B41FA5}">
                      <a16:colId xmlns:a16="http://schemas.microsoft.com/office/drawing/2014/main" val="734422279"/>
                    </a:ext>
                  </a:extLst>
                </a:gridCol>
                <a:gridCol w="2804159">
                  <a:extLst>
                    <a:ext uri="{9D8B030D-6E8A-4147-A177-3AD203B41FA5}">
                      <a16:colId xmlns:a16="http://schemas.microsoft.com/office/drawing/2014/main" val="3214711283"/>
                    </a:ext>
                  </a:extLst>
                </a:gridCol>
                <a:gridCol w="2804159">
                  <a:extLst>
                    <a:ext uri="{9D8B030D-6E8A-4147-A177-3AD203B41FA5}">
                      <a16:colId xmlns:a16="http://schemas.microsoft.com/office/drawing/2014/main" val="824854434"/>
                    </a:ext>
                  </a:extLst>
                </a:gridCol>
                <a:gridCol w="2804159">
                  <a:extLst>
                    <a:ext uri="{9D8B030D-6E8A-4147-A177-3AD203B41FA5}">
                      <a16:colId xmlns:a16="http://schemas.microsoft.com/office/drawing/2014/main" val="1875598290"/>
                    </a:ext>
                  </a:extLst>
                </a:gridCol>
              </a:tblGrid>
              <a:tr h="414154">
                <a:tc gridSpan="4">
                  <a:txBody>
                    <a:bodyPr/>
                    <a:lstStyle/>
                    <a:p>
                      <a:pPr marL="0" marR="0">
                        <a:spcBef>
                          <a:spcPts val="0"/>
                        </a:spcBef>
                        <a:spcAft>
                          <a:spcPts val="0"/>
                        </a:spcAft>
                      </a:pPr>
                      <a:r>
                        <a:rPr lang="en-US" sz="2200" dirty="0">
                          <a:effectLst/>
                          <a:latin typeface="Montserrat" pitchFamily="2" charset="77"/>
                        </a:rPr>
                        <a:t>Factors in Informal Assessment </a:t>
                      </a:r>
                      <a:endParaRPr lang="en-US" sz="2200" dirty="0">
                        <a:effectLst/>
                        <a:latin typeface="Montserrat" pitchFamily="2" charset="77"/>
                        <a:ea typeface="Times New Roman" panose="02020603050405020304" pitchFamily="18" charset="0"/>
                      </a:endParaRPr>
                    </a:p>
                  </a:txBody>
                  <a:tcPr marL="129423" marR="129423" marT="0" marB="0">
                    <a:solidFill>
                      <a:srgbClr val="1B5F2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1717845"/>
                  </a:ext>
                </a:extLst>
              </a:tr>
              <a:tr h="414154">
                <a:tc>
                  <a:txBody>
                    <a:bodyPr/>
                    <a:lstStyle/>
                    <a:p>
                      <a:pPr marL="0" marR="0" algn="ctr">
                        <a:spcBef>
                          <a:spcPts val="0"/>
                        </a:spcBef>
                        <a:spcAft>
                          <a:spcPts val="0"/>
                        </a:spcAft>
                      </a:pPr>
                      <a:r>
                        <a:rPr lang="en-US" sz="2200" b="1" dirty="0">
                          <a:solidFill>
                            <a:schemeClr val="tx1"/>
                          </a:solidFill>
                          <a:effectLst/>
                          <a:latin typeface="Montserrat" pitchFamily="2" charset="77"/>
                        </a:rPr>
                        <a:t>State</a:t>
                      </a:r>
                      <a:endParaRPr lang="en-US" sz="2200" b="1"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Top 1</a:t>
                      </a:r>
                      <a:endParaRPr lang="en-US" sz="2200" b="1"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Top 2</a:t>
                      </a:r>
                      <a:endParaRPr lang="en-US" sz="2200" b="1"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b="1" dirty="0">
                          <a:solidFill>
                            <a:schemeClr val="tx1"/>
                          </a:solidFill>
                          <a:effectLst/>
                          <a:latin typeface="Montserrat" pitchFamily="2" charset="77"/>
                        </a:rPr>
                        <a:t>Top 3</a:t>
                      </a:r>
                      <a:endParaRPr lang="en-US" sz="2200" b="1"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extLst>
                  <a:ext uri="{0D108BD9-81ED-4DB2-BD59-A6C34878D82A}">
                    <a16:rowId xmlns:a16="http://schemas.microsoft.com/office/drawing/2014/main" val="761478429"/>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Indiana</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Cost Of Living </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1969326619"/>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Massachusetts </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Number Of Children</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512879308"/>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Michigan</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Number Of Children</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3339118862"/>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Pennsylvania</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Mental Health</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2613019340"/>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Texas</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Material Possession</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2148132114"/>
                  </a:ext>
                </a:extLst>
              </a:tr>
              <a:tr h="414154">
                <a:tc>
                  <a:txBody>
                    <a:bodyPr/>
                    <a:lstStyle/>
                    <a:p>
                      <a:pPr marL="0" marR="0">
                        <a:spcBef>
                          <a:spcPts val="0"/>
                        </a:spcBef>
                        <a:spcAft>
                          <a:spcPts val="0"/>
                        </a:spcAft>
                      </a:pPr>
                      <a:r>
                        <a:rPr lang="en-US" sz="2200" b="0" dirty="0">
                          <a:solidFill>
                            <a:schemeClr val="tx1"/>
                          </a:solidFill>
                          <a:effectLst/>
                          <a:latin typeface="Montserrat" pitchFamily="2" charset="77"/>
                        </a:rPr>
                        <a:t>Virginia </a:t>
                      </a:r>
                      <a:endParaRPr lang="en-US" sz="2200" b="0" dirty="0">
                        <a:solidFill>
                          <a:schemeClr val="tx1"/>
                        </a:solidFill>
                        <a:effectLst/>
                        <a:latin typeface="Montserrat" pitchFamily="2" charset="77"/>
                        <a:ea typeface="Times New Roman" panose="02020603050405020304" pitchFamily="18" charset="0"/>
                      </a:endParaRPr>
                    </a:p>
                  </a:txBody>
                  <a:tcPr marL="129423" marR="129423" marT="0" marB="0">
                    <a:solidFill>
                      <a:schemeClr val="accent3">
                        <a:lumMod val="40000"/>
                        <a:lumOff val="60000"/>
                      </a:schemeClr>
                    </a:solidFill>
                  </a:tcPr>
                </a:tc>
                <a:tc>
                  <a:txBody>
                    <a:bodyPr/>
                    <a:lstStyle/>
                    <a:p>
                      <a:pPr marL="0" marR="0" algn="ctr">
                        <a:spcBef>
                          <a:spcPts val="0"/>
                        </a:spcBef>
                        <a:spcAft>
                          <a:spcPts val="0"/>
                        </a:spcAft>
                      </a:pPr>
                      <a:r>
                        <a:rPr lang="en-US" sz="2200" dirty="0">
                          <a:effectLst/>
                          <a:latin typeface="Montserrat" pitchFamily="2" charset="77"/>
                        </a:rPr>
                        <a:t>Employment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Client’s Budget</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tc>
                  <a:txBody>
                    <a:bodyPr/>
                    <a:lstStyle/>
                    <a:p>
                      <a:pPr marL="0" marR="0" algn="ctr">
                        <a:spcBef>
                          <a:spcPts val="0"/>
                        </a:spcBef>
                        <a:spcAft>
                          <a:spcPts val="0"/>
                        </a:spcAft>
                      </a:pPr>
                      <a:r>
                        <a:rPr lang="en-US" sz="2200" dirty="0">
                          <a:effectLst/>
                          <a:latin typeface="Montserrat" pitchFamily="2" charset="77"/>
                        </a:rPr>
                        <a:t>Other*</a:t>
                      </a:r>
                      <a:endParaRPr lang="en-US" sz="2200" dirty="0">
                        <a:effectLst/>
                        <a:latin typeface="Montserrat" pitchFamily="2" charset="77"/>
                        <a:ea typeface="Times New Roman" panose="02020603050405020304" pitchFamily="18" charset="0"/>
                      </a:endParaRPr>
                    </a:p>
                  </a:txBody>
                  <a:tcPr marL="129423" marR="129423" marT="0" marB="0" anchor="ctr">
                    <a:solidFill>
                      <a:schemeClr val="accent3">
                        <a:lumMod val="20000"/>
                        <a:lumOff val="80000"/>
                      </a:schemeClr>
                    </a:solidFill>
                  </a:tcPr>
                </a:tc>
                <a:extLst>
                  <a:ext uri="{0D108BD9-81ED-4DB2-BD59-A6C34878D82A}">
                    <a16:rowId xmlns:a16="http://schemas.microsoft.com/office/drawing/2014/main" val="3078484780"/>
                  </a:ext>
                </a:extLst>
              </a:tr>
              <a:tr h="414154">
                <a:tc gridSpan="4">
                  <a:txBody>
                    <a:bodyPr/>
                    <a:lstStyle/>
                    <a:p>
                      <a:pPr marL="0" marR="0" algn="r">
                        <a:spcBef>
                          <a:spcPts val="0"/>
                        </a:spcBef>
                        <a:spcAft>
                          <a:spcPts val="0"/>
                        </a:spcAft>
                      </a:pPr>
                      <a:r>
                        <a:rPr lang="en-US" sz="2200" dirty="0">
                          <a:effectLst/>
                          <a:latin typeface="Montserrat" pitchFamily="2" charset="77"/>
                        </a:rPr>
                        <a:t>*Other may have included receiving public assistance or disability status</a:t>
                      </a:r>
                      <a:endParaRPr lang="en-US" sz="2200" dirty="0">
                        <a:effectLst/>
                        <a:latin typeface="Montserrat" pitchFamily="2" charset="77"/>
                        <a:ea typeface="Times New Roman" panose="02020603050405020304" pitchFamily="18" charset="0"/>
                      </a:endParaRPr>
                    </a:p>
                  </a:txBody>
                  <a:tcPr marL="129423" marR="129423" marT="0" marB="0">
                    <a:solidFill>
                      <a:srgbClr val="1B5F2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5365663"/>
                  </a:ext>
                </a:extLst>
              </a:tr>
            </a:tbl>
          </a:graphicData>
        </a:graphic>
      </p:graphicFrame>
      <p:sp>
        <p:nvSpPr>
          <p:cNvPr id="6" name="Slide Number Placeholder 5">
            <a:extLst>
              <a:ext uri="{FF2B5EF4-FFF2-40B4-BE49-F238E27FC236}">
                <a16:creationId xmlns:a16="http://schemas.microsoft.com/office/drawing/2014/main" id="{8C57FDB1-296A-7B36-2CDB-114606E19F22}"/>
              </a:ext>
            </a:extLst>
          </p:cNvPr>
          <p:cNvSpPr>
            <a:spLocks noGrp="1"/>
          </p:cNvSpPr>
          <p:nvPr>
            <p:ph type="sldNum" sz="quarter" idx="12"/>
          </p:nvPr>
        </p:nvSpPr>
        <p:spPr/>
        <p:txBody>
          <a:bodyPr/>
          <a:lstStyle/>
          <a:p>
            <a:fld id="{DF6943E6-0357-1B40-8726-50F09ABBA837}" type="slidenum">
              <a:rPr lang="en-US" smtClean="0"/>
              <a:pPr/>
              <a:t>32</a:t>
            </a:fld>
            <a:endParaRPr lang="en-US"/>
          </a:p>
        </p:txBody>
      </p:sp>
    </p:spTree>
    <p:extLst>
      <p:ext uri="{BB962C8B-B14F-4D97-AF65-F5344CB8AC3E}">
        <p14:creationId xmlns:p14="http://schemas.microsoft.com/office/powerpoint/2010/main" val="129625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350A-1231-9A49-B9C2-B2CFF4AAB0A5}"/>
              </a:ext>
            </a:extLst>
          </p:cNvPr>
          <p:cNvSpPr>
            <a:spLocks noGrp="1"/>
          </p:cNvSpPr>
          <p:nvPr>
            <p:ph type="title"/>
          </p:nvPr>
        </p:nvSpPr>
        <p:spPr>
          <a:xfrm>
            <a:off x="897255" y="389467"/>
            <a:ext cx="11216640" cy="1413934"/>
          </a:xfrm>
        </p:spPr>
        <p:txBody>
          <a:bodyPr>
            <a:noAutofit/>
          </a:bodyPr>
          <a:lstStyle/>
          <a:p>
            <a:pPr defTabSz="975390">
              <a:spcBef>
                <a:spcPts val="0"/>
              </a:spcBef>
              <a:defRPr/>
            </a:pPr>
            <a:r>
              <a:rPr lang="en-US" sz="2800" b="1" dirty="0">
                <a:latin typeface="Montserrat" pitchFamily="2" charset="77"/>
              </a:rPr>
              <a:t>Percentage of Respondents Reporting They "Almost Never" or "Never" Request Financial Waivers </a:t>
            </a:r>
            <a:endParaRPr lang="en-US" sz="2800" dirty="0">
              <a:latin typeface="Montserrat" pitchFamily="2" charset="77"/>
            </a:endParaRPr>
          </a:p>
        </p:txBody>
      </p:sp>
      <p:graphicFrame>
        <p:nvGraphicFramePr>
          <p:cNvPr id="11" name="Content Placeholder 7">
            <a:extLst>
              <a:ext uri="{FF2B5EF4-FFF2-40B4-BE49-F238E27FC236}">
                <a16:creationId xmlns:a16="http://schemas.microsoft.com/office/drawing/2014/main" id="{3C81B5DF-134D-C045-ACD9-AC4BD020B798}"/>
              </a:ext>
            </a:extLst>
          </p:cNvPr>
          <p:cNvGraphicFramePr>
            <a:graphicFrameLocks noGrp="1"/>
          </p:cNvGraphicFramePr>
          <p:nvPr>
            <p:ph idx="1"/>
            <p:extLst>
              <p:ext uri="{D42A27DB-BD31-4B8C-83A1-F6EECF244321}">
                <p14:modId xmlns:p14="http://schemas.microsoft.com/office/powerpoint/2010/main" val="3638536672"/>
              </p:ext>
            </p:extLst>
          </p:nvPr>
        </p:nvGraphicFramePr>
        <p:xfrm>
          <a:off x="897255" y="2136496"/>
          <a:ext cx="11488033" cy="484258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4455526-3F8A-5B0D-3462-03B01EA7DE6C}"/>
              </a:ext>
            </a:extLst>
          </p:cNvPr>
          <p:cNvSpPr>
            <a:spLocks noGrp="1"/>
          </p:cNvSpPr>
          <p:nvPr>
            <p:ph type="sldNum" sz="quarter" idx="12"/>
          </p:nvPr>
        </p:nvSpPr>
        <p:spPr/>
        <p:txBody>
          <a:bodyPr/>
          <a:lstStyle/>
          <a:p>
            <a:fld id="{DF6943E6-0357-1B40-8726-50F09ABBA837}" type="slidenum">
              <a:rPr lang="en-US" smtClean="0"/>
              <a:pPr/>
              <a:t>33</a:t>
            </a:fld>
            <a:endParaRPr lang="en-US"/>
          </a:p>
        </p:txBody>
      </p:sp>
    </p:spTree>
    <p:extLst>
      <p:ext uri="{BB962C8B-B14F-4D97-AF65-F5344CB8AC3E}">
        <p14:creationId xmlns:p14="http://schemas.microsoft.com/office/powerpoint/2010/main" val="353414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B8AC-F7A5-B34F-91CC-D554480578A9}"/>
              </a:ext>
            </a:extLst>
          </p:cNvPr>
          <p:cNvSpPr>
            <a:spLocks noGrp="1"/>
          </p:cNvSpPr>
          <p:nvPr>
            <p:ph type="title"/>
          </p:nvPr>
        </p:nvSpPr>
        <p:spPr>
          <a:xfrm>
            <a:off x="989329" y="817351"/>
            <a:ext cx="11216640" cy="1413934"/>
          </a:xfrm>
        </p:spPr>
        <p:txBody>
          <a:bodyPr>
            <a:normAutofit fontScale="90000"/>
          </a:bodyPr>
          <a:lstStyle/>
          <a:p>
            <a:r>
              <a:rPr lang="en-US" b="1" dirty="0">
                <a:latin typeface="Montserrat" pitchFamily="2" charset="77"/>
              </a:rPr>
              <a:t>Potential Consequences for Nonpayment</a:t>
            </a:r>
          </a:p>
        </p:txBody>
      </p:sp>
      <p:graphicFrame>
        <p:nvGraphicFramePr>
          <p:cNvPr id="5" name="Content Placeholder 4">
            <a:extLst>
              <a:ext uri="{FF2B5EF4-FFF2-40B4-BE49-F238E27FC236}">
                <a16:creationId xmlns:a16="http://schemas.microsoft.com/office/drawing/2014/main" id="{A57B2D1F-207D-FD43-8687-9ACD60DE2980}"/>
              </a:ext>
            </a:extLst>
          </p:cNvPr>
          <p:cNvGraphicFramePr>
            <a:graphicFrameLocks noGrp="1"/>
          </p:cNvGraphicFramePr>
          <p:nvPr>
            <p:ph idx="1"/>
            <p:extLst>
              <p:ext uri="{D42A27DB-BD31-4B8C-83A1-F6EECF244321}">
                <p14:modId xmlns:p14="http://schemas.microsoft.com/office/powerpoint/2010/main" val="1672476742"/>
              </p:ext>
            </p:extLst>
          </p:nvPr>
        </p:nvGraphicFramePr>
        <p:xfrm>
          <a:off x="533400" y="2231285"/>
          <a:ext cx="12128499" cy="3956598"/>
        </p:xfrm>
        <a:graphic>
          <a:graphicData uri="http://schemas.openxmlformats.org/drawingml/2006/table">
            <a:tbl>
              <a:tblPr firstRow="1" firstCol="1">
                <a:tableStyleId>{5C22544A-7EE6-4342-B048-85BDC9FD1C3A}</a:tableStyleId>
              </a:tblPr>
              <a:tblGrid>
                <a:gridCol w="2590800">
                  <a:extLst>
                    <a:ext uri="{9D8B030D-6E8A-4147-A177-3AD203B41FA5}">
                      <a16:colId xmlns:a16="http://schemas.microsoft.com/office/drawing/2014/main" val="175976448"/>
                    </a:ext>
                  </a:extLst>
                </a:gridCol>
                <a:gridCol w="2095500">
                  <a:extLst>
                    <a:ext uri="{9D8B030D-6E8A-4147-A177-3AD203B41FA5}">
                      <a16:colId xmlns:a16="http://schemas.microsoft.com/office/drawing/2014/main" val="2845923177"/>
                    </a:ext>
                  </a:extLst>
                </a:gridCol>
                <a:gridCol w="2480733">
                  <a:extLst>
                    <a:ext uri="{9D8B030D-6E8A-4147-A177-3AD203B41FA5}">
                      <a16:colId xmlns:a16="http://schemas.microsoft.com/office/drawing/2014/main" val="1802263991"/>
                    </a:ext>
                  </a:extLst>
                </a:gridCol>
                <a:gridCol w="2480733">
                  <a:extLst>
                    <a:ext uri="{9D8B030D-6E8A-4147-A177-3AD203B41FA5}">
                      <a16:colId xmlns:a16="http://schemas.microsoft.com/office/drawing/2014/main" val="2194508187"/>
                    </a:ext>
                  </a:extLst>
                </a:gridCol>
                <a:gridCol w="2480733">
                  <a:extLst>
                    <a:ext uri="{9D8B030D-6E8A-4147-A177-3AD203B41FA5}">
                      <a16:colId xmlns:a16="http://schemas.microsoft.com/office/drawing/2014/main" val="3193644545"/>
                    </a:ext>
                  </a:extLst>
                </a:gridCol>
              </a:tblGrid>
              <a:tr h="1135339">
                <a:tc>
                  <a:txBody>
                    <a:bodyPr/>
                    <a:lstStyle/>
                    <a:p>
                      <a:pPr marL="0" marR="0" algn="ctr">
                        <a:spcBef>
                          <a:spcPts val="0"/>
                        </a:spcBef>
                        <a:spcAft>
                          <a:spcPts val="0"/>
                        </a:spcAft>
                      </a:pPr>
                      <a:r>
                        <a:rPr lang="en-US" sz="2300" dirty="0">
                          <a:effectLst/>
                          <a:latin typeface="Montserrat" pitchFamily="2" charset="77"/>
                        </a:rPr>
                        <a:t>State</a:t>
                      </a:r>
                      <a:endParaRPr lang="en-US" sz="2300" dirty="0">
                        <a:effectLst/>
                        <a:latin typeface="Montserrat" pitchFamily="2" charset="77"/>
                        <a:ea typeface="Times New Roman" panose="02020603050405020304" pitchFamily="18" charset="0"/>
                      </a:endParaRPr>
                    </a:p>
                  </a:txBody>
                  <a:tcPr marL="133047" marR="133047" marT="0" marB="0" anchor="ctr">
                    <a:solidFill>
                      <a:srgbClr val="1B5F2D"/>
                    </a:solidFill>
                  </a:tcPr>
                </a:tc>
                <a:tc>
                  <a:txBody>
                    <a:bodyPr/>
                    <a:lstStyle/>
                    <a:p>
                      <a:pPr marL="0" marR="0" algn="ctr">
                        <a:spcBef>
                          <a:spcPts val="0"/>
                        </a:spcBef>
                        <a:spcAft>
                          <a:spcPts val="0"/>
                        </a:spcAft>
                      </a:pPr>
                      <a:r>
                        <a:rPr lang="en-US" sz="2300" dirty="0">
                          <a:effectLst/>
                          <a:latin typeface="Montserrat" pitchFamily="2" charset="77"/>
                        </a:rPr>
                        <a:t>Extend Supervision Term</a:t>
                      </a:r>
                      <a:endParaRPr lang="en-US" sz="2300" dirty="0">
                        <a:effectLst/>
                        <a:latin typeface="Montserrat" pitchFamily="2" charset="77"/>
                        <a:ea typeface="Times New Roman" panose="02020603050405020304" pitchFamily="18" charset="0"/>
                      </a:endParaRPr>
                    </a:p>
                  </a:txBody>
                  <a:tcPr marL="133047" marR="133047" marT="0" marB="0" anchor="ctr">
                    <a:solidFill>
                      <a:srgbClr val="1B5F2D"/>
                    </a:solidFill>
                  </a:tcPr>
                </a:tc>
                <a:tc>
                  <a:txBody>
                    <a:bodyPr/>
                    <a:lstStyle/>
                    <a:p>
                      <a:pPr marL="0" marR="0" algn="ctr">
                        <a:spcBef>
                          <a:spcPts val="0"/>
                        </a:spcBef>
                        <a:spcAft>
                          <a:spcPts val="0"/>
                        </a:spcAft>
                      </a:pPr>
                      <a:r>
                        <a:rPr lang="en-US" sz="2300" dirty="0">
                          <a:effectLst/>
                          <a:latin typeface="Montserrat" pitchFamily="2" charset="77"/>
                        </a:rPr>
                        <a:t>Violate for Nonpayment &amp; Other Conditions</a:t>
                      </a:r>
                      <a:endParaRPr lang="en-US" sz="2300" dirty="0">
                        <a:effectLst/>
                        <a:latin typeface="Montserrat" pitchFamily="2" charset="77"/>
                        <a:ea typeface="Times New Roman" panose="02020603050405020304" pitchFamily="18" charset="0"/>
                      </a:endParaRPr>
                    </a:p>
                  </a:txBody>
                  <a:tcPr marL="133047" marR="133047" marT="0" marB="0" anchor="ctr">
                    <a:solidFill>
                      <a:srgbClr val="1B5F2D"/>
                    </a:solidFill>
                  </a:tcPr>
                </a:tc>
                <a:tc>
                  <a:txBody>
                    <a:bodyPr/>
                    <a:lstStyle/>
                    <a:p>
                      <a:pPr marL="0" marR="0" algn="ctr">
                        <a:spcBef>
                          <a:spcPts val="0"/>
                        </a:spcBef>
                        <a:spcAft>
                          <a:spcPts val="0"/>
                        </a:spcAft>
                      </a:pPr>
                      <a:r>
                        <a:rPr lang="en-US" sz="2300" dirty="0">
                          <a:effectLst/>
                          <a:latin typeface="Montserrat" pitchFamily="2" charset="77"/>
                        </a:rPr>
                        <a:t>Send Fees to Collections</a:t>
                      </a:r>
                      <a:endParaRPr lang="en-US" sz="2300" dirty="0">
                        <a:effectLst/>
                        <a:latin typeface="Montserrat" pitchFamily="2" charset="77"/>
                        <a:ea typeface="Times New Roman" panose="02020603050405020304" pitchFamily="18" charset="0"/>
                      </a:endParaRPr>
                    </a:p>
                  </a:txBody>
                  <a:tcPr marL="133047" marR="133047" marT="0" marB="0" anchor="ctr">
                    <a:solidFill>
                      <a:srgbClr val="1B5F2D"/>
                    </a:solidFill>
                  </a:tcPr>
                </a:tc>
                <a:tc>
                  <a:txBody>
                    <a:bodyPr/>
                    <a:lstStyle/>
                    <a:p>
                      <a:pPr marL="0" marR="0" algn="ctr">
                        <a:spcBef>
                          <a:spcPts val="0"/>
                        </a:spcBef>
                        <a:spcAft>
                          <a:spcPts val="0"/>
                        </a:spcAft>
                      </a:pPr>
                      <a:r>
                        <a:rPr lang="en-US" sz="2300" dirty="0">
                          <a:effectLst/>
                          <a:latin typeface="Montserrat" pitchFamily="2" charset="77"/>
                        </a:rPr>
                        <a:t>Send to Civil Judgements</a:t>
                      </a:r>
                      <a:endParaRPr lang="en-US" sz="2300" dirty="0">
                        <a:effectLst/>
                        <a:latin typeface="Montserrat" pitchFamily="2" charset="77"/>
                        <a:ea typeface="Times New Roman" panose="02020603050405020304" pitchFamily="18" charset="0"/>
                      </a:endParaRPr>
                    </a:p>
                  </a:txBody>
                  <a:tcPr marL="133047" marR="133047" marT="0" marB="0" anchor="ctr">
                    <a:solidFill>
                      <a:srgbClr val="1B5F2D"/>
                    </a:solidFill>
                  </a:tcPr>
                </a:tc>
                <a:extLst>
                  <a:ext uri="{0D108BD9-81ED-4DB2-BD59-A6C34878D82A}">
                    <a16:rowId xmlns:a16="http://schemas.microsoft.com/office/drawing/2014/main" val="3410983131"/>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Indiana</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dirty="0">
                          <a:effectLst/>
                          <a:latin typeface="Montserrat" pitchFamily="2" charset="77"/>
                        </a:rPr>
                        <a:t>36%</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58%</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46%</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a:effectLst/>
                          <a:latin typeface="Montserrat" pitchFamily="2" charset="77"/>
                        </a:rPr>
                        <a:t>61%</a:t>
                      </a:r>
                      <a:endParaRPr lang="en-US" sz="230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57096600"/>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Massachusetts </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a:effectLst/>
                          <a:latin typeface="Montserrat" pitchFamily="2" charset="77"/>
                        </a:rPr>
                        <a:t>54%</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78%</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2%</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0%</a:t>
                      </a:r>
                      <a:endParaRPr lang="en-US" sz="2300" dirty="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4115271555"/>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Michigan</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a:effectLst/>
                          <a:latin typeface="Montserrat" pitchFamily="2" charset="77"/>
                        </a:rPr>
                        <a:t>62%</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62%</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24%</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29%</a:t>
                      </a:r>
                      <a:endParaRPr lang="en-US" sz="2300" dirty="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2749678778"/>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Pennsylvania</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a:effectLst/>
                          <a:latin typeface="Montserrat" pitchFamily="2" charset="77"/>
                        </a:rPr>
                        <a:t>34%</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a:effectLst/>
                          <a:latin typeface="Montserrat" pitchFamily="2" charset="77"/>
                        </a:rPr>
                        <a:t>48%</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41%</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17%</a:t>
                      </a:r>
                      <a:endParaRPr lang="en-US" sz="2300" dirty="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2663782648"/>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Texas</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a:effectLst/>
                          <a:latin typeface="Montserrat" pitchFamily="2" charset="77"/>
                        </a:rPr>
                        <a:t>96%</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35%</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2%</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11%</a:t>
                      </a:r>
                      <a:endParaRPr lang="en-US" sz="2300" dirty="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9904217"/>
                  </a:ext>
                </a:extLst>
              </a:tr>
              <a:tr h="425753">
                <a:tc>
                  <a:txBody>
                    <a:bodyPr/>
                    <a:lstStyle/>
                    <a:p>
                      <a:pPr marL="0" marR="0">
                        <a:spcBef>
                          <a:spcPts val="0"/>
                        </a:spcBef>
                        <a:spcAft>
                          <a:spcPts val="0"/>
                        </a:spcAft>
                      </a:pPr>
                      <a:r>
                        <a:rPr lang="en-US" sz="2300" b="0" dirty="0">
                          <a:solidFill>
                            <a:schemeClr val="tx1"/>
                          </a:solidFill>
                          <a:effectLst/>
                          <a:latin typeface="Montserrat" pitchFamily="2" charset="77"/>
                        </a:rPr>
                        <a:t>Virginia </a:t>
                      </a:r>
                      <a:endParaRPr lang="en-US" sz="2300" b="0" dirty="0">
                        <a:solidFill>
                          <a:schemeClr val="tx1"/>
                        </a:solidFill>
                        <a:effectLst/>
                        <a:latin typeface="Montserrat" pitchFamily="2" charset="77"/>
                        <a:ea typeface="Times New Roman" panose="02020603050405020304" pitchFamily="18" charset="0"/>
                      </a:endParaRPr>
                    </a:p>
                  </a:txBody>
                  <a:tcPr marL="133047" marR="133047" marT="0" marB="0">
                    <a:solidFill>
                      <a:schemeClr val="accent3">
                        <a:lumMod val="40000"/>
                        <a:lumOff val="60000"/>
                      </a:schemeClr>
                    </a:solidFill>
                  </a:tcPr>
                </a:tc>
                <a:tc>
                  <a:txBody>
                    <a:bodyPr/>
                    <a:lstStyle/>
                    <a:p>
                      <a:pPr marL="0" marR="0" algn="ctr">
                        <a:spcBef>
                          <a:spcPts val="0"/>
                        </a:spcBef>
                        <a:spcAft>
                          <a:spcPts val="0"/>
                        </a:spcAft>
                      </a:pPr>
                      <a:r>
                        <a:rPr lang="en-US" sz="2300">
                          <a:effectLst/>
                          <a:latin typeface="Montserrat" pitchFamily="2" charset="77"/>
                        </a:rPr>
                        <a:t>4%</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a:effectLst/>
                          <a:latin typeface="Montserrat" pitchFamily="2" charset="77"/>
                        </a:rPr>
                        <a:t>3%</a:t>
                      </a:r>
                      <a:endParaRPr lang="en-US" sz="230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18%</a:t>
                      </a:r>
                      <a:endParaRPr lang="en-US" sz="2300" dirty="0">
                        <a:effectLst/>
                        <a:latin typeface="Montserrat" pitchFamily="2" charset="77"/>
                        <a:ea typeface="Times New Roman" panose="02020603050405020304" pitchFamily="18" charset="0"/>
                      </a:endParaRPr>
                    </a:p>
                  </a:txBody>
                  <a:tcPr marL="133047" marR="133047" marT="0" marB="0" anchor="ctr">
                    <a:solidFill>
                      <a:schemeClr val="accent3">
                        <a:lumMod val="20000"/>
                        <a:lumOff val="80000"/>
                      </a:schemeClr>
                    </a:solidFill>
                  </a:tcPr>
                </a:tc>
                <a:tc>
                  <a:txBody>
                    <a:bodyPr/>
                    <a:lstStyle/>
                    <a:p>
                      <a:pPr marL="0" marR="0" algn="ctr">
                        <a:spcBef>
                          <a:spcPts val="0"/>
                        </a:spcBef>
                        <a:spcAft>
                          <a:spcPts val="0"/>
                        </a:spcAft>
                      </a:pPr>
                      <a:r>
                        <a:rPr lang="en-US" sz="2300" dirty="0">
                          <a:effectLst/>
                          <a:latin typeface="Montserrat" pitchFamily="2" charset="77"/>
                        </a:rPr>
                        <a:t>5%</a:t>
                      </a:r>
                      <a:endParaRPr lang="en-US" sz="2300" dirty="0">
                        <a:effectLst/>
                        <a:latin typeface="Montserrat" pitchFamily="2" charset="77"/>
                        <a:ea typeface="Times New Roman" panose="02020603050405020304" pitchFamily="18" charset="0"/>
                      </a:endParaRPr>
                    </a:p>
                  </a:txBody>
                  <a:tcPr marL="133047" marR="133047" marT="0" marB="0">
                    <a:solidFill>
                      <a:schemeClr val="accent3">
                        <a:lumMod val="20000"/>
                        <a:lumOff val="80000"/>
                      </a:schemeClr>
                    </a:solidFill>
                  </a:tcPr>
                </a:tc>
                <a:extLst>
                  <a:ext uri="{0D108BD9-81ED-4DB2-BD59-A6C34878D82A}">
                    <a16:rowId xmlns:a16="http://schemas.microsoft.com/office/drawing/2014/main" val="3696942161"/>
                  </a:ext>
                </a:extLst>
              </a:tr>
            </a:tbl>
          </a:graphicData>
        </a:graphic>
      </p:graphicFrame>
      <p:sp>
        <p:nvSpPr>
          <p:cNvPr id="3" name="Slide Number Placeholder 2">
            <a:extLst>
              <a:ext uri="{FF2B5EF4-FFF2-40B4-BE49-F238E27FC236}">
                <a16:creationId xmlns:a16="http://schemas.microsoft.com/office/drawing/2014/main" id="{D4D8FB06-3260-F198-711E-98FEEF4A8484}"/>
              </a:ext>
            </a:extLst>
          </p:cNvPr>
          <p:cNvSpPr>
            <a:spLocks noGrp="1"/>
          </p:cNvSpPr>
          <p:nvPr>
            <p:ph type="sldNum" sz="quarter" idx="12"/>
          </p:nvPr>
        </p:nvSpPr>
        <p:spPr/>
        <p:txBody>
          <a:bodyPr/>
          <a:lstStyle/>
          <a:p>
            <a:fld id="{DF6943E6-0357-1B40-8726-50F09ABBA837}" type="slidenum">
              <a:rPr lang="en-US" smtClean="0"/>
              <a:pPr/>
              <a:t>34</a:t>
            </a:fld>
            <a:endParaRPr lang="en-US"/>
          </a:p>
        </p:txBody>
      </p:sp>
    </p:spTree>
    <p:extLst>
      <p:ext uri="{BB962C8B-B14F-4D97-AF65-F5344CB8AC3E}">
        <p14:creationId xmlns:p14="http://schemas.microsoft.com/office/powerpoint/2010/main" val="3641283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200F709E-9303-32E9-59BC-A1F860CDD3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A3BC86-34B1-7956-1396-84B4F0B9D238}"/>
              </a:ext>
            </a:extLst>
          </p:cNvPr>
          <p:cNvSpPr/>
          <p:nvPr/>
        </p:nvSpPr>
        <p:spPr>
          <a:xfrm>
            <a:off x="1034034" y="278129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Qualitative Findings</a:t>
            </a:r>
          </a:p>
          <a:p>
            <a:pPr algn="l" hangingPunct="0">
              <a:lnSpc>
                <a:spcPct val="100000"/>
              </a:lnSpc>
            </a:pPr>
            <a:endParaRPr lang="en-US" sz="4500" b="1" dirty="0">
              <a:solidFill>
                <a:srgbClr val="292929"/>
              </a:solidFill>
              <a:latin typeface="Montserrat"/>
              <a:cs typeface="Montserrat"/>
            </a:endParaRPr>
          </a:p>
        </p:txBody>
      </p:sp>
      <p:pic>
        <p:nvPicPr>
          <p:cNvPr id="3" name="Shape-1">
            <a:extLst>
              <a:ext uri="{FF2B5EF4-FFF2-40B4-BE49-F238E27FC236}">
                <a16:creationId xmlns:a16="http://schemas.microsoft.com/office/drawing/2014/main" id="{14800FD7-D754-A173-8AC0-75E981AEF72F}"/>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0C593C77-5B32-1355-9724-23FF5C6A65E1}"/>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161713C6-850B-FF61-74A2-4033EFBDCC39}"/>
              </a:ext>
            </a:extLst>
          </p:cNvPr>
          <p:cNvSpPr>
            <a:spLocks noGrp="1"/>
          </p:cNvSpPr>
          <p:nvPr>
            <p:ph type="sldNum" sz="quarter" idx="12"/>
          </p:nvPr>
        </p:nvSpPr>
        <p:spPr/>
        <p:txBody>
          <a:bodyPr/>
          <a:lstStyle/>
          <a:p>
            <a:fld id="{6CB18C70-803E-428A-BAB3-289BE172EF8D}" type="slidenum">
              <a:rPr lang="en-US" smtClean="0"/>
              <a:t>35</a:t>
            </a:fld>
            <a:endParaRPr lang="en-US"/>
          </a:p>
        </p:txBody>
      </p:sp>
    </p:spTree>
    <p:extLst>
      <p:ext uri="{BB962C8B-B14F-4D97-AF65-F5344CB8AC3E}">
        <p14:creationId xmlns:p14="http://schemas.microsoft.com/office/powerpoint/2010/main" val="145595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AAEC4FD0-1146-6DA3-8872-B738976FA95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1C29E317-800E-9E27-CD67-951575E7FA38}"/>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841E8A91-7028-8760-E80B-B43AC5F8FABA}"/>
              </a:ext>
            </a:extLst>
          </p:cNvPr>
          <p:cNvSpPr/>
          <p:nvPr/>
        </p:nvSpPr>
        <p:spPr>
          <a:xfrm>
            <a:off x="1993869" y="1195370"/>
            <a:ext cx="9089136"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Qualitative Interview</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E98E8031-98C7-42CF-2C9B-A251FA0310CF}"/>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29FF5FE2-51C6-C4EF-BACA-AB321ED93937}"/>
              </a:ext>
            </a:extLst>
          </p:cNvPr>
          <p:cNvSpPr txBox="1"/>
          <p:nvPr/>
        </p:nvSpPr>
        <p:spPr>
          <a:xfrm>
            <a:off x="1126751" y="2326646"/>
            <a:ext cx="10757647"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98 Individuals on Community Supervision</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28 Supportive Persons</a:t>
            </a:r>
          </a:p>
        </p:txBody>
      </p:sp>
      <p:sp>
        <p:nvSpPr>
          <p:cNvPr id="2" name="Slide Number Placeholder 1">
            <a:extLst>
              <a:ext uri="{FF2B5EF4-FFF2-40B4-BE49-F238E27FC236}">
                <a16:creationId xmlns:a16="http://schemas.microsoft.com/office/drawing/2014/main" id="{9B35B75A-1174-CF91-F249-EFBA98901DD0}"/>
              </a:ext>
            </a:extLst>
          </p:cNvPr>
          <p:cNvSpPr>
            <a:spLocks noGrp="1"/>
          </p:cNvSpPr>
          <p:nvPr>
            <p:ph type="sldNum" sz="quarter" idx="12"/>
          </p:nvPr>
        </p:nvSpPr>
        <p:spPr/>
        <p:txBody>
          <a:bodyPr/>
          <a:lstStyle/>
          <a:p>
            <a:fld id="{6CB18C70-803E-428A-BAB3-289BE172EF8D}" type="slidenum">
              <a:rPr lang="en-US" smtClean="0"/>
              <a:t>36</a:t>
            </a:fld>
            <a:endParaRPr lang="en-US"/>
          </a:p>
        </p:txBody>
      </p:sp>
    </p:spTree>
    <p:extLst>
      <p:ext uri="{BB962C8B-B14F-4D97-AF65-F5344CB8AC3E}">
        <p14:creationId xmlns:p14="http://schemas.microsoft.com/office/powerpoint/2010/main" val="2783604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BB8B-F595-654D-BD5E-C8E80E0D41FB}"/>
              </a:ext>
            </a:extLst>
          </p:cNvPr>
          <p:cNvSpPr>
            <a:spLocks noGrp="1"/>
          </p:cNvSpPr>
          <p:nvPr>
            <p:ph type="title"/>
          </p:nvPr>
        </p:nvSpPr>
        <p:spPr>
          <a:xfrm>
            <a:off x="528370" y="551291"/>
            <a:ext cx="3290500" cy="6157696"/>
          </a:xfrm>
        </p:spPr>
        <p:txBody>
          <a:bodyPr anchor="ctr">
            <a:normAutofit/>
          </a:bodyPr>
          <a:lstStyle/>
          <a:p>
            <a:r>
              <a:rPr lang="en-US" sz="3840" b="1" dirty="0">
                <a:latin typeface="Montserrat" pitchFamily="2" charset="77"/>
              </a:rPr>
              <a:t>Challenges </a:t>
            </a:r>
          </a:p>
        </p:txBody>
      </p:sp>
      <p:graphicFrame>
        <p:nvGraphicFramePr>
          <p:cNvPr id="4" name="Content Placeholder 3">
            <a:extLst>
              <a:ext uri="{FF2B5EF4-FFF2-40B4-BE49-F238E27FC236}">
                <a16:creationId xmlns:a16="http://schemas.microsoft.com/office/drawing/2014/main" id="{0240B914-E1FA-0C4B-8DFF-2CE2601A13EE}"/>
              </a:ext>
            </a:extLst>
          </p:cNvPr>
          <p:cNvGraphicFramePr>
            <a:graphicFrameLocks noGrp="1"/>
          </p:cNvGraphicFramePr>
          <p:nvPr>
            <p:ph idx="1"/>
          </p:nvPr>
        </p:nvGraphicFramePr>
        <p:xfrm>
          <a:off x="4011296" y="551290"/>
          <a:ext cx="8471485" cy="6428227"/>
        </p:xfrm>
        <a:graphic>
          <a:graphicData uri="http://schemas.openxmlformats.org/drawingml/2006/table">
            <a:tbl>
              <a:tblPr firstRow="1" firstCol="1" bandRow="1"/>
              <a:tblGrid>
                <a:gridCol w="2926631">
                  <a:extLst>
                    <a:ext uri="{9D8B030D-6E8A-4147-A177-3AD203B41FA5}">
                      <a16:colId xmlns:a16="http://schemas.microsoft.com/office/drawing/2014/main" val="2061546509"/>
                    </a:ext>
                  </a:extLst>
                </a:gridCol>
                <a:gridCol w="1188732">
                  <a:extLst>
                    <a:ext uri="{9D8B030D-6E8A-4147-A177-3AD203B41FA5}">
                      <a16:colId xmlns:a16="http://schemas.microsoft.com/office/drawing/2014/main" val="1718020791"/>
                    </a:ext>
                  </a:extLst>
                </a:gridCol>
                <a:gridCol w="1070105">
                  <a:extLst>
                    <a:ext uri="{9D8B030D-6E8A-4147-A177-3AD203B41FA5}">
                      <a16:colId xmlns:a16="http://schemas.microsoft.com/office/drawing/2014/main" val="2233653124"/>
                    </a:ext>
                  </a:extLst>
                </a:gridCol>
                <a:gridCol w="1781869">
                  <a:extLst>
                    <a:ext uri="{9D8B030D-6E8A-4147-A177-3AD203B41FA5}">
                      <a16:colId xmlns:a16="http://schemas.microsoft.com/office/drawing/2014/main" val="2123524329"/>
                    </a:ext>
                  </a:extLst>
                </a:gridCol>
                <a:gridCol w="1504148">
                  <a:extLst>
                    <a:ext uri="{9D8B030D-6E8A-4147-A177-3AD203B41FA5}">
                      <a16:colId xmlns:a16="http://schemas.microsoft.com/office/drawing/2014/main" val="2691591595"/>
                    </a:ext>
                  </a:extLst>
                </a:gridCol>
              </a:tblGrid>
              <a:tr h="688262">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Yes</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Missing</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Not Applicable</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278964"/>
                  </a:ext>
                </a:extLst>
              </a:tr>
              <a:tr h="688262">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Difficulty Meeting the Conditions of Supervision</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85</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987212"/>
                  </a:ext>
                </a:extLst>
              </a:tr>
              <a:tr h="995639">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Made late payments (or nonpayment) for required monetary sanctions</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084385"/>
                  </a:ext>
                </a:extLst>
              </a:tr>
              <a:tr h="995639">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Fear or concern of violation or incarceration due to nonpayment </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520116"/>
                  </a:ext>
                </a:extLst>
              </a:tr>
              <a:tr h="995639">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Concern or possibility of extension of supervision due to nonpayment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66</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284463"/>
                  </a:ext>
                </a:extLst>
              </a:tr>
              <a:tr h="688262">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Impact on Family/Support System</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729743"/>
                  </a:ext>
                </a:extLst>
              </a:tr>
              <a:tr h="688262">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Struggles to find/maintain employment</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527667"/>
                  </a:ext>
                </a:extLst>
              </a:tr>
              <a:tr h="688262">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Unable or struggle to pay needs</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en-US" sz="2300" b="0" i="0" u="none" strike="noStrike">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5000"/>
                        </a:lnSpc>
                        <a:spcBef>
                          <a:spcPts val="0"/>
                        </a:spcBef>
                        <a:spcAft>
                          <a:spcPts val="0"/>
                        </a:spcAft>
                      </a:pPr>
                      <a:r>
                        <a:rPr lang="en-US" sz="1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b="0" i="0" u="none" strike="noStrike" dirty="0">
                        <a:effectLst/>
                        <a:latin typeface="Arial" panose="020B0604020202020204" pitchFamily="34" charset="0"/>
                      </a:endParaRPr>
                    </a:p>
                  </a:txBody>
                  <a:tcPr marL="88764" marR="88764" marT="1232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513800"/>
                  </a:ext>
                </a:extLst>
              </a:tr>
            </a:tbl>
          </a:graphicData>
        </a:graphic>
      </p:graphicFrame>
      <p:sp>
        <p:nvSpPr>
          <p:cNvPr id="3" name="Slide Number Placeholder 2">
            <a:extLst>
              <a:ext uri="{FF2B5EF4-FFF2-40B4-BE49-F238E27FC236}">
                <a16:creationId xmlns:a16="http://schemas.microsoft.com/office/drawing/2014/main" id="{1A4D2E7B-C74A-A663-EF86-7862D9E1AD1A}"/>
              </a:ext>
            </a:extLst>
          </p:cNvPr>
          <p:cNvSpPr>
            <a:spLocks noGrp="1"/>
          </p:cNvSpPr>
          <p:nvPr>
            <p:ph type="sldNum" sz="quarter" idx="12"/>
          </p:nvPr>
        </p:nvSpPr>
        <p:spPr/>
        <p:txBody>
          <a:bodyPr/>
          <a:lstStyle/>
          <a:p>
            <a:fld id="{DF6943E6-0357-1B40-8726-50F09ABBA837}" type="slidenum">
              <a:rPr lang="en-US" smtClean="0"/>
              <a:pPr/>
              <a:t>37</a:t>
            </a:fld>
            <a:endParaRPr lang="en-US"/>
          </a:p>
        </p:txBody>
      </p:sp>
    </p:spTree>
    <p:extLst>
      <p:ext uri="{BB962C8B-B14F-4D97-AF65-F5344CB8AC3E}">
        <p14:creationId xmlns:p14="http://schemas.microsoft.com/office/powerpoint/2010/main" val="770255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2F25-9531-9F44-BED6-78F1D180C0F0}"/>
              </a:ext>
            </a:extLst>
          </p:cNvPr>
          <p:cNvSpPr>
            <a:spLocks noGrp="1"/>
          </p:cNvSpPr>
          <p:nvPr>
            <p:ph type="title"/>
          </p:nvPr>
        </p:nvSpPr>
        <p:spPr>
          <a:xfrm>
            <a:off x="1173607" y="412891"/>
            <a:ext cx="10460736" cy="1143000"/>
          </a:xfrm>
        </p:spPr>
        <p:txBody>
          <a:bodyPr>
            <a:normAutofit fontScale="90000"/>
          </a:bodyPr>
          <a:lstStyle/>
          <a:p>
            <a:r>
              <a:rPr lang="en-US" b="1" dirty="0">
                <a:latin typeface="Montserrat" pitchFamily="2" charset="77"/>
              </a:rPr>
              <a:t>Challenges – Meeting the Conditions  </a:t>
            </a:r>
          </a:p>
        </p:txBody>
      </p:sp>
      <p:sp>
        <p:nvSpPr>
          <p:cNvPr id="3" name="Content Placeholder 2">
            <a:extLst>
              <a:ext uri="{FF2B5EF4-FFF2-40B4-BE49-F238E27FC236}">
                <a16:creationId xmlns:a16="http://schemas.microsoft.com/office/drawing/2014/main" id="{C0D48320-21A3-2740-B5BF-92280E22452A}"/>
              </a:ext>
            </a:extLst>
          </p:cNvPr>
          <p:cNvSpPr>
            <a:spLocks noGrp="1"/>
          </p:cNvSpPr>
          <p:nvPr>
            <p:ph idx="1"/>
          </p:nvPr>
        </p:nvSpPr>
        <p:spPr>
          <a:xfrm>
            <a:off x="667676" y="1877343"/>
            <a:ext cx="11271356" cy="4739791"/>
          </a:xfrm>
        </p:spPr>
        <p:txBody>
          <a:bodyPr>
            <a:normAutofit fontScale="92500"/>
          </a:bodyPr>
          <a:lstStyle/>
          <a:p>
            <a:pPr marL="0" indent="0">
              <a:buNone/>
            </a:pPr>
            <a:r>
              <a:rPr lang="en-US" b="1" dirty="0">
                <a:solidFill>
                  <a:srgbClr val="46B847"/>
                </a:solidFill>
                <a:latin typeface="Montserrat" pitchFamily="2" charset="77"/>
              </a:rPr>
              <a:t>Difficulty with conditions:</a:t>
            </a:r>
          </a:p>
          <a:p>
            <a:pPr marL="0" indent="0">
              <a:buNone/>
            </a:pPr>
            <a:endParaRPr lang="en-US" sz="3413" i="1" dirty="0">
              <a:solidFill>
                <a:srgbClr val="000000"/>
              </a:solidFill>
              <a:latin typeface="Montserrat" pitchFamily="2" charset="77"/>
              <a:ea typeface="Calibri" panose="020F0502020204030204" pitchFamily="34" charset="0"/>
            </a:endParaRPr>
          </a:p>
          <a:p>
            <a:pPr marL="0" indent="0" algn="ctr">
              <a:buNone/>
            </a:pPr>
            <a:r>
              <a:rPr lang="en-US" sz="3413" i="1" dirty="0">
                <a:solidFill>
                  <a:srgbClr val="000000"/>
                </a:solidFill>
                <a:latin typeface="Montserrat" pitchFamily="2" charset="77"/>
                <a:ea typeface="Calibri" panose="020F0502020204030204" pitchFamily="34" charset="0"/>
              </a:rPr>
              <a:t>I have to go to outpatient four days a week. They want you to do meetings. They want you to do all these things and you're so stressed financially, and then you pile out other things on that often these people back out to doing things that led them first place to back to where they were. It's the expectations and with that I think are just too high.</a:t>
            </a:r>
            <a:endParaRPr lang="en-US" sz="3413" dirty="0">
              <a:latin typeface="Montserrat" pitchFamily="2" charset="77"/>
            </a:endParaRPr>
          </a:p>
          <a:p>
            <a:endParaRPr lang="en-US" dirty="0"/>
          </a:p>
        </p:txBody>
      </p:sp>
      <p:pic>
        <p:nvPicPr>
          <p:cNvPr id="4" name="Shape-1">
            <a:extLst>
              <a:ext uri="{FF2B5EF4-FFF2-40B4-BE49-F238E27FC236}">
                <a16:creationId xmlns:a16="http://schemas.microsoft.com/office/drawing/2014/main" id="{D7292F66-DFCD-7361-C170-1F80EAA39BDE}"/>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5" name="Slide Number Placeholder 4">
            <a:extLst>
              <a:ext uri="{FF2B5EF4-FFF2-40B4-BE49-F238E27FC236}">
                <a16:creationId xmlns:a16="http://schemas.microsoft.com/office/drawing/2014/main" id="{632E2776-686C-E745-073E-E89F0A9E73AA}"/>
              </a:ext>
            </a:extLst>
          </p:cNvPr>
          <p:cNvSpPr>
            <a:spLocks noGrp="1"/>
          </p:cNvSpPr>
          <p:nvPr>
            <p:ph type="sldNum" sz="quarter" idx="12"/>
          </p:nvPr>
        </p:nvSpPr>
        <p:spPr/>
        <p:txBody>
          <a:bodyPr/>
          <a:lstStyle/>
          <a:p>
            <a:fld id="{DF6943E6-0357-1B40-8726-50F09ABBA837}" type="slidenum">
              <a:rPr lang="en-US" smtClean="0"/>
              <a:pPr/>
              <a:t>38</a:t>
            </a:fld>
            <a:endParaRPr lang="en-US"/>
          </a:p>
        </p:txBody>
      </p:sp>
    </p:spTree>
    <p:extLst>
      <p:ext uri="{BB962C8B-B14F-4D97-AF65-F5344CB8AC3E}">
        <p14:creationId xmlns:p14="http://schemas.microsoft.com/office/powerpoint/2010/main" val="890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35A2-D8BC-2945-80CB-32CAF8B91565}"/>
              </a:ext>
            </a:extLst>
          </p:cNvPr>
          <p:cNvSpPr>
            <a:spLocks noGrp="1"/>
          </p:cNvSpPr>
          <p:nvPr>
            <p:ph type="title"/>
          </p:nvPr>
        </p:nvSpPr>
        <p:spPr>
          <a:xfrm>
            <a:off x="457200" y="274638"/>
            <a:ext cx="11338560" cy="1143000"/>
          </a:xfrm>
        </p:spPr>
        <p:txBody>
          <a:bodyPr>
            <a:normAutofit/>
          </a:bodyPr>
          <a:lstStyle/>
          <a:p>
            <a:r>
              <a:rPr lang="en-US" b="1" dirty="0">
                <a:latin typeface="Montserrat" pitchFamily="2" charset="77"/>
              </a:rPr>
              <a:t>Challenges – Pushing Money Around </a:t>
            </a:r>
          </a:p>
        </p:txBody>
      </p:sp>
      <p:sp>
        <p:nvSpPr>
          <p:cNvPr id="3" name="Content Placeholder 2">
            <a:extLst>
              <a:ext uri="{FF2B5EF4-FFF2-40B4-BE49-F238E27FC236}">
                <a16:creationId xmlns:a16="http://schemas.microsoft.com/office/drawing/2014/main" id="{B01CB7B1-E4C5-2A4F-8D48-59B2A6E484BB}"/>
              </a:ext>
            </a:extLst>
          </p:cNvPr>
          <p:cNvSpPr>
            <a:spLocks noGrp="1"/>
          </p:cNvSpPr>
          <p:nvPr>
            <p:ph idx="1"/>
          </p:nvPr>
        </p:nvSpPr>
        <p:spPr>
          <a:xfrm>
            <a:off x="457200" y="1600200"/>
            <a:ext cx="11338560" cy="4525963"/>
          </a:xfrm>
        </p:spPr>
        <p:txBody>
          <a:bodyPr>
            <a:normAutofit fontScale="92500"/>
          </a:bodyPr>
          <a:lstStyle/>
          <a:p>
            <a:pPr>
              <a:buFont typeface="Arial" panose="020B0604020202020204" pitchFamily="34" charset="0"/>
              <a:buChar char="•"/>
            </a:pPr>
            <a:r>
              <a:rPr lang="en-US" b="1" dirty="0">
                <a:solidFill>
                  <a:srgbClr val="46B847"/>
                </a:solidFill>
                <a:latin typeface="Montserrat" pitchFamily="2" charset="77"/>
              </a:rPr>
              <a:t>Pushing monetary sanctions and other bills around:</a:t>
            </a:r>
          </a:p>
          <a:p>
            <a:pPr marL="0" indent="0">
              <a:buNone/>
            </a:pPr>
            <a:r>
              <a:rPr lang="en-US" sz="2987" i="1" dirty="0">
                <a:solidFill>
                  <a:srgbClr val="000000"/>
                </a:solidFill>
                <a:latin typeface="Montserrat" pitchFamily="2" charset="77"/>
                <a:ea typeface="Calibri" panose="020F0502020204030204" pitchFamily="34" charset="0"/>
              </a:rPr>
              <a:t>	</a:t>
            </a:r>
          </a:p>
          <a:p>
            <a:pPr marL="0" indent="0" algn="ctr">
              <a:buNone/>
            </a:pPr>
            <a:r>
              <a:rPr lang="en-US" sz="2987" i="1" dirty="0">
                <a:solidFill>
                  <a:srgbClr val="000000"/>
                </a:solidFill>
                <a:latin typeface="Montserrat" pitchFamily="2" charset="77"/>
                <a:ea typeface="Calibri" panose="020F0502020204030204" pitchFamily="34" charset="0"/>
              </a:rPr>
              <a:t>So, the first month I had to push it around or the first month I paid it. The second month I had to push it around and then I just honestly stopped paying it.</a:t>
            </a:r>
          </a:p>
          <a:p>
            <a:pPr algn="ctr"/>
            <a:endParaRPr lang="en-US" i="1" dirty="0">
              <a:solidFill>
                <a:srgbClr val="000000"/>
              </a:solidFill>
              <a:latin typeface="Montserrat" pitchFamily="2" charset="77"/>
              <a:ea typeface="Calibri" panose="020F0502020204030204" pitchFamily="34" charset="0"/>
            </a:endParaRPr>
          </a:p>
          <a:p>
            <a:pPr marL="0" indent="0" algn="ctr">
              <a:buNone/>
            </a:pPr>
            <a:r>
              <a:rPr lang="en-US" i="1" dirty="0">
                <a:solidFill>
                  <a:srgbClr val="000000"/>
                </a:solidFill>
                <a:latin typeface="Montserrat" pitchFamily="2" charset="77"/>
                <a:ea typeface="Calibri" panose="020F0502020204030204" pitchFamily="34" charset="0"/>
              </a:rPr>
              <a:t>	</a:t>
            </a:r>
            <a:r>
              <a:rPr lang="en-US" sz="2987" i="1" dirty="0">
                <a:solidFill>
                  <a:srgbClr val="000000"/>
                </a:solidFill>
                <a:latin typeface="Montserrat" pitchFamily="2" charset="77"/>
                <a:ea typeface="Calibri" panose="020F0502020204030204" pitchFamily="34" charset="0"/>
              </a:rPr>
              <a:t>We scrape together pennies just to go buy toilet paper, you 	know,…and we both work full-time…we both work forty hours a week…it’s a lot, it’s a lot. It takes a lot.  </a:t>
            </a:r>
            <a:endParaRPr lang="en-US" sz="2987" dirty="0">
              <a:latin typeface="Montserrat" pitchFamily="2" charset="77"/>
              <a:ea typeface="Calibri" panose="020F0502020204030204" pitchFamily="34" charset="0"/>
            </a:endParaRPr>
          </a:p>
          <a:p>
            <a:endParaRPr lang="en-US" dirty="0"/>
          </a:p>
        </p:txBody>
      </p:sp>
      <p:pic>
        <p:nvPicPr>
          <p:cNvPr id="4" name="Shape-1">
            <a:extLst>
              <a:ext uri="{FF2B5EF4-FFF2-40B4-BE49-F238E27FC236}">
                <a16:creationId xmlns:a16="http://schemas.microsoft.com/office/drawing/2014/main" id="{7E50F0F6-1F11-697B-16CB-1C87B63F9C76}"/>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5" name="Slide Number Placeholder 4">
            <a:extLst>
              <a:ext uri="{FF2B5EF4-FFF2-40B4-BE49-F238E27FC236}">
                <a16:creationId xmlns:a16="http://schemas.microsoft.com/office/drawing/2014/main" id="{8005489D-BEE2-6B0D-DE3D-9EA9272952A5}"/>
              </a:ext>
            </a:extLst>
          </p:cNvPr>
          <p:cNvSpPr>
            <a:spLocks noGrp="1"/>
          </p:cNvSpPr>
          <p:nvPr>
            <p:ph type="sldNum" sz="quarter" idx="12"/>
          </p:nvPr>
        </p:nvSpPr>
        <p:spPr/>
        <p:txBody>
          <a:bodyPr/>
          <a:lstStyle/>
          <a:p>
            <a:fld id="{DF6943E6-0357-1B40-8726-50F09ABBA837}" type="slidenum">
              <a:rPr lang="en-US" smtClean="0"/>
              <a:pPr/>
              <a:t>39</a:t>
            </a:fld>
            <a:endParaRPr lang="en-US"/>
          </a:p>
        </p:txBody>
      </p:sp>
    </p:spTree>
    <p:extLst>
      <p:ext uri="{BB962C8B-B14F-4D97-AF65-F5344CB8AC3E}">
        <p14:creationId xmlns:p14="http://schemas.microsoft.com/office/powerpoint/2010/main" val="10102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7D30F583-83C2-8F43-AAEC-2200083E764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FB06DC11-F3F3-C0BB-CB9B-29A2E811C3DF}"/>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BB32F11A-684D-88E6-E885-60A952E6135B}"/>
              </a:ext>
            </a:extLst>
          </p:cNvPr>
          <p:cNvSpPr/>
          <p:nvPr/>
        </p:nvSpPr>
        <p:spPr>
          <a:xfrm>
            <a:off x="1550603" y="221523"/>
            <a:ext cx="9423698"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MJP Board of Directors</a:t>
            </a:r>
            <a:endParaRPr sz="4800" b="1" dirty="0">
              <a:solidFill>
                <a:srgbClr val="292929"/>
              </a:solidFill>
              <a:latin typeface="Montserrat"/>
              <a:ea typeface="+mn-ea"/>
              <a:cs typeface="Montserrat"/>
            </a:endParaRPr>
          </a:p>
        </p:txBody>
      </p:sp>
      <p:pic>
        <p:nvPicPr>
          <p:cNvPr id="3074" name="Picture 2" descr="Schlarb Headshot (1)">
            <a:extLst>
              <a:ext uri="{FF2B5EF4-FFF2-40B4-BE49-F238E27FC236}">
                <a16:creationId xmlns:a16="http://schemas.microsoft.com/office/drawing/2014/main" id="{F5C917AB-E329-6D2B-58E4-AF161B3FD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934" y="1355306"/>
            <a:ext cx="2003165" cy="20031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Reggie W">
            <a:extLst>
              <a:ext uri="{FF2B5EF4-FFF2-40B4-BE49-F238E27FC236}">
                <a16:creationId xmlns:a16="http://schemas.microsoft.com/office/drawing/2014/main" id="{0C812EC1-7753-5578-FE1C-D41D4363E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749" y="1355306"/>
            <a:ext cx="1970967" cy="1970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Sam Moss">
            <a:extLst>
              <a:ext uri="{FF2B5EF4-FFF2-40B4-BE49-F238E27FC236}">
                <a16:creationId xmlns:a16="http://schemas.microsoft.com/office/drawing/2014/main" id="{01538383-E46E-A629-6357-71FAEED27C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14"/>
          <a:stretch/>
        </p:blipFill>
        <p:spPr bwMode="auto">
          <a:xfrm>
            <a:off x="6505575" y="1371404"/>
            <a:ext cx="1885948" cy="1970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Karen wilson">
            <a:extLst>
              <a:ext uri="{FF2B5EF4-FFF2-40B4-BE49-F238E27FC236}">
                <a16:creationId xmlns:a16="http://schemas.microsoft.com/office/drawing/2014/main" id="{2961DC13-2004-FE5A-F1B9-55A99B696A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4920" y="1352799"/>
            <a:ext cx="1944423" cy="19444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 Kat Goduco Photo">
            <a:extLst>
              <a:ext uri="{FF2B5EF4-FFF2-40B4-BE49-F238E27FC236}">
                <a16:creationId xmlns:a16="http://schemas.microsoft.com/office/drawing/2014/main" id="{56DA9CF2-39D8-28F8-4FEC-78DFA4647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1934" y="4249788"/>
            <a:ext cx="1963913" cy="1963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Arthur Chiles">
            <a:extLst>
              <a:ext uri="{FF2B5EF4-FFF2-40B4-BE49-F238E27FC236}">
                <a16:creationId xmlns:a16="http://schemas.microsoft.com/office/drawing/2014/main" id="{E08AD0AA-BAD0-6B9E-C1CC-13BF6878C3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749" y="4225835"/>
            <a:ext cx="1970968" cy="19709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Rev. Dr. Barbara A. Ridley Short Bio 2024 PDF">
            <a:extLst>
              <a:ext uri="{FF2B5EF4-FFF2-40B4-BE49-F238E27FC236}">
                <a16:creationId xmlns:a16="http://schemas.microsoft.com/office/drawing/2014/main" id="{A398E892-3019-1622-AA41-E6412282FE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3625" y="4249788"/>
            <a:ext cx="1912077" cy="19120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Rodney--Mitchell">
            <a:extLst>
              <a:ext uri="{FF2B5EF4-FFF2-40B4-BE49-F238E27FC236}">
                <a16:creationId xmlns:a16="http://schemas.microsoft.com/office/drawing/2014/main" id="{43CDE99C-C260-468A-C6DC-FC652C7332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9195" y="4249788"/>
            <a:ext cx="1822101" cy="1822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A4ED77-7D7F-8D60-3FE5-ABA0F845BFA8}"/>
              </a:ext>
            </a:extLst>
          </p:cNvPr>
          <p:cNvSpPr txBox="1"/>
          <p:nvPr/>
        </p:nvSpPr>
        <p:spPr>
          <a:xfrm>
            <a:off x="1524928" y="3515496"/>
            <a:ext cx="1963913" cy="369332"/>
          </a:xfrm>
          <a:prstGeom prst="rect">
            <a:avLst/>
          </a:prstGeom>
          <a:noFill/>
        </p:spPr>
        <p:txBody>
          <a:bodyPr wrap="square" rtlCol="0">
            <a:spAutoFit/>
          </a:bodyPr>
          <a:lstStyle/>
          <a:p>
            <a:pPr algn="ctr"/>
            <a:r>
              <a:rPr lang="en-US" b="1" dirty="0">
                <a:latin typeface="Montserrat" pitchFamily="2" charset="77"/>
              </a:rPr>
              <a:t>Ann Schlarb</a:t>
            </a:r>
            <a:endParaRPr lang="en-US" dirty="0">
              <a:latin typeface="Montserrat" pitchFamily="2" charset="77"/>
            </a:endParaRPr>
          </a:p>
        </p:txBody>
      </p:sp>
      <p:sp>
        <p:nvSpPr>
          <p:cNvPr id="8" name="TextBox 7">
            <a:extLst>
              <a:ext uri="{FF2B5EF4-FFF2-40B4-BE49-F238E27FC236}">
                <a16:creationId xmlns:a16="http://schemas.microsoft.com/office/drawing/2014/main" id="{ACFF93F5-DE1F-AC5B-8AB0-68F162A0D4C8}"/>
              </a:ext>
            </a:extLst>
          </p:cNvPr>
          <p:cNvSpPr txBox="1"/>
          <p:nvPr/>
        </p:nvSpPr>
        <p:spPr>
          <a:xfrm>
            <a:off x="3836183" y="3515496"/>
            <a:ext cx="2387600" cy="369332"/>
          </a:xfrm>
          <a:prstGeom prst="rect">
            <a:avLst/>
          </a:prstGeom>
          <a:noFill/>
        </p:spPr>
        <p:txBody>
          <a:bodyPr wrap="square" rtlCol="0">
            <a:spAutoFit/>
          </a:bodyPr>
          <a:lstStyle/>
          <a:p>
            <a:pPr algn="ctr"/>
            <a:r>
              <a:rPr lang="en-US" b="1" dirty="0">
                <a:latin typeface="Montserrat" pitchFamily="2" charset="77"/>
              </a:rPr>
              <a:t>Reggie Wilkinson</a:t>
            </a:r>
            <a:endParaRPr lang="en-US" dirty="0">
              <a:latin typeface="Montserrat" pitchFamily="2" charset="77"/>
            </a:endParaRPr>
          </a:p>
        </p:txBody>
      </p:sp>
      <p:sp>
        <p:nvSpPr>
          <p:cNvPr id="9" name="TextBox 8">
            <a:extLst>
              <a:ext uri="{FF2B5EF4-FFF2-40B4-BE49-F238E27FC236}">
                <a16:creationId xmlns:a16="http://schemas.microsoft.com/office/drawing/2014/main" id="{BE0F2934-19BF-74A1-BBF1-74DA1A5213F2}"/>
              </a:ext>
            </a:extLst>
          </p:cNvPr>
          <p:cNvSpPr txBox="1"/>
          <p:nvPr/>
        </p:nvSpPr>
        <p:spPr>
          <a:xfrm>
            <a:off x="6444233" y="3486528"/>
            <a:ext cx="1963913" cy="369332"/>
          </a:xfrm>
          <a:prstGeom prst="rect">
            <a:avLst/>
          </a:prstGeom>
          <a:noFill/>
        </p:spPr>
        <p:txBody>
          <a:bodyPr wrap="square" rtlCol="0">
            <a:spAutoFit/>
          </a:bodyPr>
          <a:lstStyle/>
          <a:p>
            <a:pPr algn="ctr"/>
            <a:r>
              <a:rPr lang="en-US" b="1" dirty="0">
                <a:latin typeface="Montserrat" pitchFamily="2" charset="77"/>
              </a:rPr>
              <a:t>Sam Moss</a:t>
            </a:r>
            <a:endParaRPr lang="en-US" dirty="0">
              <a:latin typeface="Montserrat" pitchFamily="2" charset="77"/>
            </a:endParaRPr>
          </a:p>
        </p:txBody>
      </p:sp>
      <p:sp>
        <p:nvSpPr>
          <p:cNvPr id="10" name="TextBox 9">
            <a:extLst>
              <a:ext uri="{FF2B5EF4-FFF2-40B4-BE49-F238E27FC236}">
                <a16:creationId xmlns:a16="http://schemas.microsoft.com/office/drawing/2014/main" id="{72E49E98-104C-FAC2-C5BA-84E173149F28}"/>
              </a:ext>
            </a:extLst>
          </p:cNvPr>
          <p:cNvSpPr txBox="1"/>
          <p:nvPr/>
        </p:nvSpPr>
        <p:spPr>
          <a:xfrm>
            <a:off x="8831898" y="3483625"/>
            <a:ext cx="1963913" cy="369332"/>
          </a:xfrm>
          <a:prstGeom prst="rect">
            <a:avLst/>
          </a:prstGeom>
          <a:noFill/>
        </p:spPr>
        <p:txBody>
          <a:bodyPr wrap="square" rtlCol="0">
            <a:spAutoFit/>
          </a:bodyPr>
          <a:lstStyle/>
          <a:p>
            <a:pPr algn="ctr"/>
            <a:r>
              <a:rPr lang="en-US" b="1" dirty="0">
                <a:latin typeface="Montserrat" pitchFamily="2" charset="77"/>
              </a:rPr>
              <a:t>Karen Wilson</a:t>
            </a:r>
            <a:endParaRPr lang="en-US" dirty="0">
              <a:latin typeface="Montserrat" pitchFamily="2" charset="77"/>
            </a:endParaRPr>
          </a:p>
        </p:txBody>
      </p:sp>
      <p:sp>
        <p:nvSpPr>
          <p:cNvPr id="11" name="TextBox 10">
            <a:extLst>
              <a:ext uri="{FF2B5EF4-FFF2-40B4-BE49-F238E27FC236}">
                <a16:creationId xmlns:a16="http://schemas.microsoft.com/office/drawing/2014/main" id="{829505C0-A749-A46A-737E-F2C91B050C0B}"/>
              </a:ext>
            </a:extLst>
          </p:cNvPr>
          <p:cNvSpPr txBox="1"/>
          <p:nvPr/>
        </p:nvSpPr>
        <p:spPr>
          <a:xfrm>
            <a:off x="1508550" y="6393995"/>
            <a:ext cx="1963913" cy="369332"/>
          </a:xfrm>
          <a:prstGeom prst="rect">
            <a:avLst/>
          </a:prstGeom>
          <a:noFill/>
        </p:spPr>
        <p:txBody>
          <a:bodyPr wrap="square" rtlCol="0">
            <a:spAutoFit/>
          </a:bodyPr>
          <a:lstStyle/>
          <a:p>
            <a:pPr algn="ctr"/>
            <a:r>
              <a:rPr lang="en-US" b="1" dirty="0">
                <a:latin typeface="Montserrat" pitchFamily="2" charset="77"/>
              </a:rPr>
              <a:t>Patrice Gaines</a:t>
            </a:r>
            <a:endParaRPr lang="en-US" dirty="0">
              <a:latin typeface="Montserrat" pitchFamily="2" charset="77"/>
            </a:endParaRPr>
          </a:p>
        </p:txBody>
      </p:sp>
      <p:sp>
        <p:nvSpPr>
          <p:cNvPr id="12" name="TextBox 11">
            <a:extLst>
              <a:ext uri="{FF2B5EF4-FFF2-40B4-BE49-F238E27FC236}">
                <a16:creationId xmlns:a16="http://schemas.microsoft.com/office/drawing/2014/main" id="{319AE6B9-8993-9355-0530-5078350CC6A6}"/>
              </a:ext>
            </a:extLst>
          </p:cNvPr>
          <p:cNvSpPr txBox="1"/>
          <p:nvPr/>
        </p:nvSpPr>
        <p:spPr>
          <a:xfrm>
            <a:off x="3984262" y="6393995"/>
            <a:ext cx="1963913" cy="369332"/>
          </a:xfrm>
          <a:prstGeom prst="rect">
            <a:avLst/>
          </a:prstGeom>
          <a:noFill/>
        </p:spPr>
        <p:txBody>
          <a:bodyPr wrap="square" rtlCol="0">
            <a:spAutoFit/>
          </a:bodyPr>
          <a:lstStyle/>
          <a:p>
            <a:pPr algn="ctr"/>
            <a:r>
              <a:rPr lang="en-US" b="1" dirty="0">
                <a:latin typeface="Montserrat" pitchFamily="2" charset="77"/>
              </a:rPr>
              <a:t>Arthur Chiles</a:t>
            </a:r>
            <a:endParaRPr lang="en-US" dirty="0">
              <a:latin typeface="Montserrat" pitchFamily="2" charset="77"/>
            </a:endParaRPr>
          </a:p>
        </p:txBody>
      </p:sp>
      <p:sp>
        <p:nvSpPr>
          <p:cNvPr id="13" name="TextBox 12">
            <a:extLst>
              <a:ext uri="{FF2B5EF4-FFF2-40B4-BE49-F238E27FC236}">
                <a16:creationId xmlns:a16="http://schemas.microsoft.com/office/drawing/2014/main" id="{C51B7F0E-8EFF-081D-32E6-2CF5FF09ED42}"/>
              </a:ext>
            </a:extLst>
          </p:cNvPr>
          <p:cNvSpPr txBox="1"/>
          <p:nvPr/>
        </p:nvSpPr>
        <p:spPr>
          <a:xfrm>
            <a:off x="6456674" y="6393995"/>
            <a:ext cx="1963913" cy="369332"/>
          </a:xfrm>
          <a:prstGeom prst="rect">
            <a:avLst/>
          </a:prstGeom>
          <a:noFill/>
        </p:spPr>
        <p:txBody>
          <a:bodyPr wrap="square" rtlCol="0">
            <a:spAutoFit/>
          </a:bodyPr>
          <a:lstStyle/>
          <a:p>
            <a:pPr algn="ctr"/>
            <a:r>
              <a:rPr lang="en-US" b="1" dirty="0">
                <a:latin typeface="Montserrat" pitchFamily="2" charset="77"/>
              </a:rPr>
              <a:t>Barbara Ridley</a:t>
            </a:r>
            <a:endParaRPr lang="en-US" dirty="0">
              <a:latin typeface="Montserrat" pitchFamily="2" charset="77"/>
            </a:endParaRPr>
          </a:p>
        </p:txBody>
      </p:sp>
      <p:sp>
        <p:nvSpPr>
          <p:cNvPr id="14" name="TextBox 13">
            <a:extLst>
              <a:ext uri="{FF2B5EF4-FFF2-40B4-BE49-F238E27FC236}">
                <a16:creationId xmlns:a16="http://schemas.microsoft.com/office/drawing/2014/main" id="{57DC0502-385E-A8BB-04EE-15CED2EABBB9}"/>
              </a:ext>
            </a:extLst>
          </p:cNvPr>
          <p:cNvSpPr txBox="1"/>
          <p:nvPr/>
        </p:nvSpPr>
        <p:spPr>
          <a:xfrm>
            <a:off x="8640437" y="6374967"/>
            <a:ext cx="2346833" cy="369332"/>
          </a:xfrm>
          <a:prstGeom prst="rect">
            <a:avLst/>
          </a:prstGeom>
          <a:noFill/>
        </p:spPr>
        <p:txBody>
          <a:bodyPr wrap="square" rtlCol="0">
            <a:spAutoFit/>
          </a:bodyPr>
          <a:lstStyle/>
          <a:p>
            <a:pPr algn="ctr"/>
            <a:r>
              <a:rPr lang="en-US" b="1" dirty="0">
                <a:latin typeface="Montserrat" pitchFamily="2" charset="77"/>
              </a:rPr>
              <a:t>Rodney Mitchell</a:t>
            </a:r>
            <a:endParaRPr lang="en-US" dirty="0">
              <a:latin typeface="Montserrat" pitchFamily="2" charset="77"/>
            </a:endParaRPr>
          </a:p>
        </p:txBody>
      </p:sp>
      <p:sp>
        <p:nvSpPr>
          <p:cNvPr id="15" name="Slide Number Placeholder 14">
            <a:extLst>
              <a:ext uri="{FF2B5EF4-FFF2-40B4-BE49-F238E27FC236}">
                <a16:creationId xmlns:a16="http://schemas.microsoft.com/office/drawing/2014/main" id="{D10B5FF7-57FE-119D-33E4-BEC3EDC80B10}"/>
              </a:ext>
            </a:extLst>
          </p:cNvPr>
          <p:cNvSpPr>
            <a:spLocks noGrp="1"/>
          </p:cNvSpPr>
          <p:nvPr>
            <p:ph type="sldNum" sz="quarter" idx="12"/>
          </p:nvPr>
        </p:nvSpPr>
        <p:spPr>
          <a:xfrm>
            <a:off x="10711296" y="6728552"/>
            <a:ext cx="2133600" cy="365125"/>
          </a:xfrm>
        </p:spPr>
        <p:txBody>
          <a:bodyPr/>
          <a:lstStyle/>
          <a:p>
            <a:fld id="{6CB18C70-803E-428A-BAB3-289BE172EF8D}" type="slidenum">
              <a:rPr lang="en-US" sz="2000" smtClean="0">
                <a:solidFill>
                  <a:schemeClr val="bg1"/>
                </a:solidFill>
                <a:latin typeface="Montserrat" pitchFamily="2" charset="77"/>
              </a:rPr>
              <a:t>4</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3444710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B66A-34F5-DE42-A1B7-3CA9B5F0C787}"/>
              </a:ext>
            </a:extLst>
          </p:cNvPr>
          <p:cNvSpPr>
            <a:spLocks noGrp="1"/>
          </p:cNvSpPr>
          <p:nvPr>
            <p:ph type="title"/>
          </p:nvPr>
        </p:nvSpPr>
        <p:spPr>
          <a:xfrm>
            <a:off x="457199" y="274638"/>
            <a:ext cx="11786521" cy="1143000"/>
          </a:xfrm>
        </p:spPr>
        <p:txBody>
          <a:bodyPr>
            <a:normAutofit/>
          </a:bodyPr>
          <a:lstStyle/>
          <a:p>
            <a:r>
              <a:rPr lang="en-US" b="1" dirty="0">
                <a:latin typeface="Montserrat" pitchFamily="2" charset="77"/>
              </a:rPr>
              <a:t>Challenges – Finding Money </a:t>
            </a:r>
          </a:p>
        </p:txBody>
      </p:sp>
      <p:sp>
        <p:nvSpPr>
          <p:cNvPr id="3" name="Content Placeholder 2">
            <a:extLst>
              <a:ext uri="{FF2B5EF4-FFF2-40B4-BE49-F238E27FC236}">
                <a16:creationId xmlns:a16="http://schemas.microsoft.com/office/drawing/2014/main" id="{43EF7343-9ED4-814D-A7C8-6798391CD27C}"/>
              </a:ext>
            </a:extLst>
          </p:cNvPr>
          <p:cNvSpPr>
            <a:spLocks noGrp="1"/>
          </p:cNvSpPr>
          <p:nvPr>
            <p:ph idx="1"/>
          </p:nvPr>
        </p:nvSpPr>
        <p:spPr>
          <a:xfrm>
            <a:off x="457200" y="1600200"/>
            <a:ext cx="11484864" cy="4889500"/>
          </a:xfrm>
        </p:spPr>
        <p:txBody>
          <a:bodyPr>
            <a:normAutofit lnSpcReduction="10000"/>
          </a:bodyPr>
          <a:lstStyle/>
          <a:p>
            <a:pPr>
              <a:buFont typeface="Arial" panose="020B0604020202020204" pitchFamily="34" charset="0"/>
              <a:buChar char="•"/>
            </a:pPr>
            <a:r>
              <a:rPr lang="en-US" dirty="0">
                <a:latin typeface="Montserrat" pitchFamily="2" charset="77"/>
              </a:rPr>
              <a:t>When asked what are way individuals on supervision find money to pay monetary sanctions, responses included:</a:t>
            </a:r>
          </a:p>
          <a:p>
            <a:pPr marL="0" indent="0">
              <a:buNone/>
            </a:pPr>
            <a:endParaRPr lang="en-US" dirty="0">
              <a:latin typeface="Montserrat" pitchFamily="2" charset="77"/>
            </a:endParaRPr>
          </a:p>
          <a:p>
            <a:pPr lvl="1">
              <a:buFont typeface="Arial" panose="020B0604020202020204" pitchFamily="34" charset="0"/>
              <a:buChar char="•"/>
            </a:pPr>
            <a:r>
              <a:rPr lang="en-US" dirty="0">
                <a:latin typeface="Montserrat" pitchFamily="2" charset="77"/>
              </a:rPr>
              <a:t>Donating plasma </a:t>
            </a:r>
          </a:p>
          <a:p>
            <a:pPr lvl="1">
              <a:buFont typeface="Arial" panose="020B0604020202020204" pitchFamily="34" charset="0"/>
              <a:buChar char="•"/>
            </a:pPr>
            <a:r>
              <a:rPr lang="en-US" dirty="0">
                <a:latin typeface="Montserrat" pitchFamily="2" charset="77"/>
              </a:rPr>
              <a:t>Pawning furniture </a:t>
            </a:r>
          </a:p>
          <a:p>
            <a:pPr lvl="1">
              <a:buFont typeface="Arial" panose="020B0604020202020204" pitchFamily="34" charset="0"/>
              <a:buChar char="•"/>
            </a:pPr>
            <a:r>
              <a:rPr lang="en-US" dirty="0">
                <a:latin typeface="Montserrat" pitchFamily="2" charset="77"/>
              </a:rPr>
              <a:t>Borrowing friends or family </a:t>
            </a:r>
          </a:p>
          <a:p>
            <a:pPr lvl="1">
              <a:buFont typeface="Arial" panose="020B0604020202020204" pitchFamily="34" charset="0"/>
              <a:buChar char="•"/>
            </a:pPr>
            <a:r>
              <a:rPr lang="en-US" dirty="0">
                <a:latin typeface="Montserrat" pitchFamily="2" charset="77"/>
              </a:rPr>
              <a:t>“</a:t>
            </a:r>
            <a:r>
              <a:rPr lang="en-US" i="1" dirty="0" err="1">
                <a:latin typeface="Montserrat" pitchFamily="2" charset="77"/>
              </a:rPr>
              <a:t>Hustlin</a:t>
            </a:r>
            <a:r>
              <a:rPr lang="en-US" dirty="0">
                <a:latin typeface="Montserrat" pitchFamily="2" charset="77"/>
              </a:rPr>
              <a:t>”</a:t>
            </a:r>
          </a:p>
          <a:p>
            <a:pPr lvl="2">
              <a:buFont typeface="Arial" panose="020B0604020202020204" pitchFamily="34" charset="0"/>
              <a:buChar char="•"/>
            </a:pPr>
            <a:r>
              <a:rPr lang="en-US" dirty="0">
                <a:latin typeface="Montserrat" pitchFamily="2" charset="77"/>
              </a:rPr>
              <a:t>Doing odd jobs </a:t>
            </a:r>
          </a:p>
          <a:p>
            <a:pPr lvl="2">
              <a:buFont typeface="Arial" panose="020B0604020202020204" pitchFamily="34" charset="0"/>
              <a:buChar char="•"/>
            </a:pPr>
            <a:r>
              <a:rPr lang="en-US" dirty="0">
                <a:latin typeface="Montserrat" pitchFamily="2" charset="77"/>
              </a:rPr>
              <a:t>Selling drugs (Small number but still important nonetheless) </a:t>
            </a:r>
          </a:p>
        </p:txBody>
      </p:sp>
      <p:pic>
        <p:nvPicPr>
          <p:cNvPr id="4" name="Shape-1">
            <a:extLst>
              <a:ext uri="{FF2B5EF4-FFF2-40B4-BE49-F238E27FC236}">
                <a16:creationId xmlns:a16="http://schemas.microsoft.com/office/drawing/2014/main" id="{E96E7527-4CCE-66BF-C41B-D27F5654190A}"/>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5" name="Slide Number Placeholder 4">
            <a:extLst>
              <a:ext uri="{FF2B5EF4-FFF2-40B4-BE49-F238E27FC236}">
                <a16:creationId xmlns:a16="http://schemas.microsoft.com/office/drawing/2014/main" id="{0F681BF6-D248-7A8B-1A3A-750A497806EB}"/>
              </a:ext>
            </a:extLst>
          </p:cNvPr>
          <p:cNvSpPr>
            <a:spLocks noGrp="1"/>
          </p:cNvSpPr>
          <p:nvPr>
            <p:ph type="sldNum" sz="quarter" idx="12"/>
          </p:nvPr>
        </p:nvSpPr>
        <p:spPr/>
        <p:txBody>
          <a:bodyPr/>
          <a:lstStyle/>
          <a:p>
            <a:fld id="{DF6943E6-0357-1B40-8726-50F09ABBA837}" type="slidenum">
              <a:rPr lang="en-US" smtClean="0"/>
              <a:pPr/>
              <a:t>40</a:t>
            </a:fld>
            <a:endParaRPr lang="en-US"/>
          </a:p>
        </p:txBody>
      </p:sp>
    </p:spTree>
    <p:extLst>
      <p:ext uri="{BB962C8B-B14F-4D97-AF65-F5344CB8AC3E}">
        <p14:creationId xmlns:p14="http://schemas.microsoft.com/office/powerpoint/2010/main" val="2488165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261A-AFCB-1C4B-AAE0-8C08D64690A0}"/>
              </a:ext>
            </a:extLst>
          </p:cNvPr>
          <p:cNvSpPr>
            <a:spLocks noGrp="1"/>
          </p:cNvSpPr>
          <p:nvPr>
            <p:ph type="title"/>
          </p:nvPr>
        </p:nvSpPr>
        <p:spPr>
          <a:xfrm>
            <a:off x="2235661" y="274638"/>
            <a:ext cx="8229600" cy="1143000"/>
          </a:xfrm>
        </p:spPr>
        <p:txBody>
          <a:bodyPr/>
          <a:lstStyle/>
          <a:p>
            <a:r>
              <a:rPr lang="en-US" b="1" dirty="0">
                <a:latin typeface="Montserrat" pitchFamily="2" charset="77"/>
              </a:rPr>
              <a:t>Challenges - Threats </a:t>
            </a:r>
          </a:p>
        </p:txBody>
      </p:sp>
      <p:sp>
        <p:nvSpPr>
          <p:cNvPr id="3" name="Content Placeholder 2">
            <a:extLst>
              <a:ext uri="{FF2B5EF4-FFF2-40B4-BE49-F238E27FC236}">
                <a16:creationId xmlns:a16="http://schemas.microsoft.com/office/drawing/2014/main" id="{322148C6-627B-9241-B9B9-C337C54412A0}"/>
              </a:ext>
            </a:extLst>
          </p:cNvPr>
          <p:cNvSpPr>
            <a:spLocks noGrp="1"/>
          </p:cNvSpPr>
          <p:nvPr>
            <p:ph idx="1"/>
          </p:nvPr>
        </p:nvSpPr>
        <p:spPr>
          <a:xfrm>
            <a:off x="457200" y="1663700"/>
            <a:ext cx="11539728" cy="4525963"/>
          </a:xfrm>
        </p:spPr>
        <p:txBody>
          <a:bodyPr>
            <a:normAutofit fontScale="85000" lnSpcReduction="10000"/>
          </a:bodyPr>
          <a:lstStyle/>
          <a:p>
            <a:pPr>
              <a:buFont typeface="Arial" panose="020B0604020202020204" pitchFamily="34" charset="0"/>
              <a:buChar char="•"/>
            </a:pPr>
            <a:r>
              <a:rPr lang="en-US" b="1" dirty="0">
                <a:solidFill>
                  <a:srgbClr val="46B847"/>
                </a:solidFill>
                <a:latin typeface="Montserrat" pitchFamily="2" charset="77"/>
              </a:rPr>
              <a:t>Threats of sanctions </a:t>
            </a:r>
          </a:p>
          <a:p>
            <a:pPr marL="0" indent="0" algn="ctr">
              <a:buNone/>
            </a:pPr>
            <a:endParaRPr lang="en-US" sz="2987" i="1" dirty="0">
              <a:solidFill>
                <a:srgbClr val="000000"/>
              </a:solidFill>
              <a:latin typeface="Montserrat" pitchFamily="2" charset="77"/>
              <a:ea typeface="Calibri" panose="020F0502020204030204" pitchFamily="34" charset="0"/>
            </a:endParaRPr>
          </a:p>
          <a:p>
            <a:pPr marL="0" indent="0" algn="ctr">
              <a:buNone/>
            </a:pPr>
            <a:r>
              <a:rPr lang="en-US" sz="2987" i="1" dirty="0">
                <a:solidFill>
                  <a:srgbClr val="000000"/>
                </a:solidFill>
                <a:latin typeface="Montserrat" pitchFamily="2" charset="77"/>
                <a:ea typeface="Calibri" panose="020F0502020204030204" pitchFamily="34" charset="0"/>
              </a:rPr>
              <a:t>Well, they threaten all the things that they can extend your parole if you don't pay your fees, that you can be violated because it’s a condition of your parole. Those were the two main threats right there. Extension of parole or revocation.</a:t>
            </a:r>
          </a:p>
          <a:p>
            <a:pPr marL="0" indent="0">
              <a:buNone/>
            </a:pPr>
            <a:endParaRPr lang="en-US" i="1" dirty="0">
              <a:solidFill>
                <a:srgbClr val="000000"/>
              </a:solidFill>
              <a:latin typeface="Montserrat" pitchFamily="2" charset="77"/>
              <a:ea typeface="Calibri" panose="020F0502020204030204" pitchFamily="34" charset="0"/>
            </a:endParaRPr>
          </a:p>
          <a:p>
            <a:r>
              <a:rPr lang="en-US" b="1" dirty="0">
                <a:solidFill>
                  <a:srgbClr val="46B847"/>
                </a:solidFill>
                <a:latin typeface="Montserrat" pitchFamily="2" charset="77"/>
                <a:ea typeface="Calibri" panose="020F0502020204030204" pitchFamily="34" charset="0"/>
              </a:rPr>
              <a:t>Worries of incarceration</a:t>
            </a:r>
            <a:r>
              <a:rPr lang="en-US" b="1" dirty="0">
                <a:solidFill>
                  <a:srgbClr val="000000"/>
                </a:solidFill>
                <a:latin typeface="Montserrat" pitchFamily="2" charset="77"/>
                <a:ea typeface="Calibri" panose="020F0502020204030204" pitchFamily="34" charset="0"/>
              </a:rPr>
              <a:t> </a:t>
            </a:r>
          </a:p>
          <a:p>
            <a:pPr marL="0" indent="0" algn="ctr">
              <a:buNone/>
            </a:pPr>
            <a:r>
              <a:rPr lang="en-US" i="1" dirty="0">
                <a:latin typeface="Montserrat" pitchFamily="2" charset="77"/>
                <a:ea typeface="Calibri" panose="020F0502020204030204" pitchFamily="34" charset="0"/>
              </a:rPr>
              <a:t>	</a:t>
            </a:r>
          </a:p>
          <a:p>
            <a:pPr marL="0" indent="0" algn="ctr">
              <a:buNone/>
            </a:pPr>
            <a:r>
              <a:rPr lang="en-US" i="1" dirty="0">
                <a:latin typeface="Montserrat" pitchFamily="2" charset="77"/>
                <a:ea typeface="Calibri" panose="020F0502020204030204" pitchFamily="34" charset="0"/>
              </a:rPr>
              <a:t>It</a:t>
            </a:r>
            <a:r>
              <a:rPr lang="en-US" i="1" dirty="0">
                <a:effectLst/>
                <a:latin typeface="Montserrat" pitchFamily="2" charset="77"/>
                <a:ea typeface="Calibri" panose="020F0502020204030204" pitchFamily="34" charset="0"/>
              </a:rPr>
              <a:t> made me feel worried like, if I don’t pay it I’m </a:t>
            </a:r>
            <a:r>
              <a:rPr lang="en-US" i="1" dirty="0" err="1">
                <a:effectLst/>
                <a:latin typeface="Montserrat" pitchFamily="2" charset="77"/>
                <a:ea typeface="Calibri" panose="020F0502020204030204" pitchFamily="34" charset="0"/>
              </a:rPr>
              <a:t>gonna</a:t>
            </a:r>
            <a:r>
              <a:rPr lang="en-US" i="1" dirty="0">
                <a:effectLst/>
                <a:latin typeface="Montserrat" pitchFamily="2" charset="77"/>
                <a:ea typeface="Calibri" panose="020F0502020204030204" pitchFamily="34" charset="0"/>
              </a:rPr>
              <a:t> go back to 	jail.</a:t>
            </a:r>
            <a:endParaRPr lang="en-US" dirty="0">
              <a:effectLst/>
              <a:latin typeface="Montserrat" pitchFamily="2" charset="77"/>
              <a:ea typeface="Calibri" panose="020F0502020204030204" pitchFamily="34" charset="0"/>
            </a:endParaRPr>
          </a:p>
          <a:p>
            <a:endParaRPr lang="en-US" dirty="0"/>
          </a:p>
        </p:txBody>
      </p:sp>
      <p:pic>
        <p:nvPicPr>
          <p:cNvPr id="4" name="Shape-1">
            <a:extLst>
              <a:ext uri="{FF2B5EF4-FFF2-40B4-BE49-F238E27FC236}">
                <a16:creationId xmlns:a16="http://schemas.microsoft.com/office/drawing/2014/main" id="{544ABBF6-C84B-B3FA-F0EF-79C51708CC1F}"/>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5" name="Slide Number Placeholder 4">
            <a:extLst>
              <a:ext uri="{FF2B5EF4-FFF2-40B4-BE49-F238E27FC236}">
                <a16:creationId xmlns:a16="http://schemas.microsoft.com/office/drawing/2014/main" id="{BF39B0A9-EC42-98C5-4936-19E3532673CE}"/>
              </a:ext>
            </a:extLst>
          </p:cNvPr>
          <p:cNvSpPr>
            <a:spLocks noGrp="1"/>
          </p:cNvSpPr>
          <p:nvPr>
            <p:ph type="sldNum" sz="quarter" idx="12"/>
          </p:nvPr>
        </p:nvSpPr>
        <p:spPr/>
        <p:txBody>
          <a:bodyPr/>
          <a:lstStyle/>
          <a:p>
            <a:fld id="{DF6943E6-0357-1B40-8726-50F09ABBA837}" type="slidenum">
              <a:rPr lang="en-US" smtClean="0"/>
              <a:pPr/>
              <a:t>41</a:t>
            </a:fld>
            <a:endParaRPr lang="en-US"/>
          </a:p>
        </p:txBody>
      </p:sp>
    </p:spTree>
    <p:extLst>
      <p:ext uri="{BB962C8B-B14F-4D97-AF65-F5344CB8AC3E}">
        <p14:creationId xmlns:p14="http://schemas.microsoft.com/office/powerpoint/2010/main" val="30947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17CE1739-4793-56CD-65B9-E3A57A9907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A4A2B2-FD18-8F87-18C9-7D49312A58EB}"/>
              </a:ext>
            </a:extLst>
          </p:cNvPr>
          <p:cNvSpPr/>
          <p:nvPr/>
        </p:nvSpPr>
        <p:spPr>
          <a:xfrm>
            <a:off x="843534" y="312127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Discussion</a:t>
            </a:r>
          </a:p>
          <a:p>
            <a:pPr algn="l" hangingPunct="0">
              <a:lnSpc>
                <a:spcPct val="100000"/>
              </a:lnSpc>
            </a:pPr>
            <a:endParaRPr lang="en-US" sz="4500" b="1" dirty="0">
              <a:solidFill>
                <a:srgbClr val="292929"/>
              </a:solidFill>
              <a:latin typeface="Montserrat"/>
              <a:cs typeface="Montserrat"/>
            </a:endParaRPr>
          </a:p>
        </p:txBody>
      </p:sp>
      <p:pic>
        <p:nvPicPr>
          <p:cNvPr id="3" name="Shape-1">
            <a:extLst>
              <a:ext uri="{FF2B5EF4-FFF2-40B4-BE49-F238E27FC236}">
                <a16:creationId xmlns:a16="http://schemas.microsoft.com/office/drawing/2014/main" id="{1902E0D2-21E1-1DE3-5E20-2E5D6B1DFCD0}"/>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BD95E266-F787-596B-20A7-C13BD0E092C8}"/>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17DE0EA9-E4AB-6E39-6E92-2693C68310D4}"/>
              </a:ext>
            </a:extLst>
          </p:cNvPr>
          <p:cNvSpPr>
            <a:spLocks noGrp="1"/>
          </p:cNvSpPr>
          <p:nvPr>
            <p:ph type="sldNum" sz="quarter" idx="12"/>
          </p:nvPr>
        </p:nvSpPr>
        <p:spPr/>
        <p:txBody>
          <a:bodyPr/>
          <a:lstStyle/>
          <a:p>
            <a:fld id="{6CB18C70-803E-428A-BAB3-289BE172EF8D}" type="slidenum">
              <a:rPr lang="en-US" smtClean="0"/>
              <a:t>42</a:t>
            </a:fld>
            <a:endParaRPr lang="en-US"/>
          </a:p>
        </p:txBody>
      </p:sp>
    </p:spTree>
    <p:extLst>
      <p:ext uri="{BB962C8B-B14F-4D97-AF65-F5344CB8AC3E}">
        <p14:creationId xmlns:p14="http://schemas.microsoft.com/office/powerpoint/2010/main" val="568073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3D4B-95A4-4B49-841B-DB0F5BE7C927}"/>
              </a:ext>
            </a:extLst>
          </p:cNvPr>
          <p:cNvSpPr>
            <a:spLocks noGrp="1"/>
          </p:cNvSpPr>
          <p:nvPr>
            <p:ph type="title"/>
          </p:nvPr>
        </p:nvSpPr>
        <p:spPr>
          <a:xfrm>
            <a:off x="2390775" y="957263"/>
            <a:ext cx="8229600" cy="1143000"/>
          </a:xfrm>
        </p:spPr>
        <p:txBody>
          <a:bodyPr/>
          <a:lstStyle/>
          <a:p>
            <a:r>
              <a:rPr lang="en-US" b="1" dirty="0">
                <a:latin typeface="Montserrat" pitchFamily="2" charset="77"/>
              </a:rPr>
              <a:t>Key Findings </a:t>
            </a:r>
          </a:p>
        </p:txBody>
      </p:sp>
      <p:sp>
        <p:nvSpPr>
          <p:cNvPr id="3" name="Content Placeholder 2">
            <a:extLst>
              <a:ext uri="{FF2B5EF4-FFF2-40B4-BE49-F238E27FC236}">
                <a16:creationId xmlns:a16="http://schemas.microsoft.com/office/drawing/2014/main" id="{72D9C9AE-8FDE-B441-A11E-19E69F93958E}"/>
              </a:ext>
            </a:extLst>
          </p:cNvPr>
          <p:cNvSpPr>
            <a:spLocks noGrp="1"/>
          </p:cNvSpPr>
          <p:nvPr>
            <p:ph idx="1"/>
          </p:nvPr>
        </p:nvSpPr>
        <p:spPr>
          <a:xfrm>
            <a:off x="612553" y="2159000"/>
            <a:ext cx="11631168" cy="4525963"/>
          </a:xfrm>
        </p:spPr>
        <p:txBody>
          <a:bodyPr>
            <a:normAutofit/>
          </a:bodyPr>
          <a:lstStyle/>
          <a:p>
            <a:pPr marL="548657" indent="-548657">
              <a:buAutoNum type="arabicPeriod"/>
            </a:pPr>
            <a:r>
              <a:rPr lang="en-US" sz="2800" dirty="0">
                <a:latin typeface="Montserrat" pitchFamily="2" charset="77"/>
              </a:rPr>
              <a:t>Individuals are assessed large amounts of fees (fines and restitution)</a:t>
            </a:r>
          </a:p>
          <a:p>
            <a:pPr marL="548657" indent="-548657">
              <a:buAutoNum type="arabicPeriod"/>
            </a:pPr>
            <a:endParaRPr lang="en-US" sz="2800" dirty="0">
              <a:latin typeface="Montserrat" pitchFamily="2" charset="77"/>
            </a:endParaRPr>
          </a:p>
          <a:p>
            <a:pPr marL="548657" indent="-548657">
              <a:buAutoNum type="arabicPeriod"/>
            </a:pPr>
            <a:r>
              <a:rPr lang="en-US" sz="2800" dirty="0">
                <a:latin typeface="Montserrat" pitchFamily="2" charset="77"/>
              </a:rPr>
              <a:t>Few states (in this study) used formal assessments to determine ability to pay or financial waivers</a:t>
            </a:r>
          </a:p>
          <a:p>
            <a:pPr marL="548657" indent="-548657">
              <a:buAutoNum type="arabicPeriod"/>
            </a:pPr>
            <a:endParaRPr lang="en-US" sz="2800" dirty="0">
              <a:latin typeface="Montserrat" pitchFamily="2" charset="77"/>
            </a:endParaRPr>
          </a:p>
          <a:p>
            <a:pPr marL="548657" indent="-548657">
              <a:buAutoNum type="arabicPeriod"/>
            </a:pPr>
            <a:r>
              <a:rPr lang="en-US" sz="2800" dirty="0">
                <a:latin typeface="Montserrat" pitchFamily="2" charset="77"/>
              </a:rPr>
              <a:t>The stress of payments significantly affects their experiences on community supervision</a:t>
            </a:r>
          </a:p>
          <a:p>
            <a:pPr marL="948707" lvl="1" indent="-548657"/>
            <a:r>
              <a:rPr lang="en-US" dirty="0">
                <a:latin typeface="Montserrat" pitchFamily="2" charset="77"/>
              </a:rPr>
              <a:t>As well as there personal and family relationships </a:t>
            </a:r>
          </a:p>
          <a:p>
            <a:pPr marL="548657" indent="-548657">
              <a:buAutoNum type="arabicPeriod"/>
            </a:pPr>
            <a:endParaRPr lang="en-US" dirty="0"/>
          </a:p>
        </p:txBody>
      </p:sp>
      <p:pic>
        <p:nvPicPr>
          <p:cNvPr id="4" name="Shape-1">
            <a:extLst>
              <a:ext uri="{FF2B5EF4-FFF2-40B4-BE49-F238E27FC236}">
                <a16:creationId xmlns:a16="http://schemas.microsoft.com/office/drawing/2014/main" id="{F999F484-022F-7E4C-0117-0DE4D804D3D2}"/>
              </a:ext>
            </a:extLst>
          </p:cNvPr>
          <p:cNvPicPr>
            <a:picLocks noChangeAspect="1"/>
          </p:cNvPicPr>
          <p:nvPr/>
        </p:nvPicPr>
        <p:blipFill>
          <a:blip r:embed="rId2"/>
          <a:stretch>
            <a:fillRect/>
          </a:stretch>
        </p:blipFill>
        <p:spPr>
          <a:xfrm rot="16200000">
            <a:off x="8969836" y="3273885"/>
            <a:ext cx="7315200" cy="767429"/>
          </a:xfrm>
          <a:prstGeom prst="rect">
            <a:avLst/>
          </a:prstGeom>
        </p:spPr>
      </p:pic>
      <p:pic>
        <p:nvPicPr>
          <p:cNvPr id="5" name="image">
            <a:extLst>
              <a:ext uri="{FF2B5EF4-FFF2-40B4-BE49-F238E27FC236}">
                <a16:creationId xmlns:a16="http://schemas.microsoft.com/office/drawing/2014/main" id="{85911A2E-9284-3C10-07F1-5744587AABD0}"/>
              </a:ext>
            </a:extLst>
          </p:cNvPr>
          <p:cNvPicPr/>
          <p:nvPr/>
        </p:nvPicPr>
        <p:blipFill rotWithShape="1">
          <a:blip r:embed="rId3"/>
          <a:stretch>
            <a:fillRect/>
          </a:stretch>
        </p:blipFill>
        <p:spPr>
          <a:xfrm>
            <a:off x="541153" y="275577"/>
            <a:ext cx="2905432" cy="751366"/>
          </a:xfrm>
          <a:prstGeom prst="rect">
            <a:avLst/>
          </a:prstGeom>
        </p:spPr>
      </p:pic>
      <p:sp>
        <p:nvSpPr>
          <p:cNvPr id="6" name="Slide Number Placeholder 5">
            <a:extLst>
              <a:ext uri="{FF2B5EF4-FFF2-40B4-BE49-F238E27FC236}">
                <a16:creationId xmlns:a16="http://schemas.microsoft.com/office/drawing/2014/main" id="{27BC8BFA-23D8-B5EB-3C65-D166F51E63EB}"/>
              </a:ext>
            </a:extLst>
          </p:cNvPr>
          <p:cNvSpPr>
            <a:spLocks noGrp="1"/>
          </p:cNvSpPr>
          <p:nvPr>
            <p:ph type="sldNum" sz="quarter" idx="12"/>
          </p:nvPr>
        </p:nvSpPr>
        <p:spPr/>
        <p:txBody>
          <a:bodyPr/>
          <a:lstStyle/>
          <a:p>
            <a:fld id="{DF6943E6-0357-1B40-8726-50F09ABBA837}" type="slidenum">
              <a:rPr lang="en-US" smtClean="0"/>
              <a:pPr/>
              <a:t>43</a:t>
            </a:fld>
            <a:endParaRPr lang="en-US"/>
          </a:p>
        </p:txBody>
      </p:sp>
    </p:spTree>
    <p:extLst>
      <p:ext uri="{BB962C8B-B14F-4D97-AF65-F5344CB8AC3E}">
        <p14:creationId xmlns:p14="http://schemas.microsoft.com/office/powerpoint/2010/main" val="1140571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3D3837DE-CD56-902F-E95B-FD569609408D}"/>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44CB98F6-5C6C-6605-75CF-8B6F2D4D73FD}"/>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05EFB35C-B8A9-72A2-F29A-C1023267B3FA}"/>
              </a:ext>
            </a:extLst>
          </p:cNvPr>
          <p:cNvSpPr/>
          <p:nvPr/>
        </p:nvSpPr>
        <p:spPr>
          <a:xfrm>
            <a:off x="937197" y="1429558"/>
            <a:ext cx="10947201" cy="751366"/>
          </a:xfrm>
          <a:prstGeom prst="rect">
            <a:avLst/>
          </a:prstGeom>
        </p:spPr>
        <p:txBody>
          <a:bodyPr spcFirstLastPara="0" lIns="95250" tIns="95250" rIns="95250" bIns="0" anchor="t"/>
          <a:lstStyle/>
          <a:p>
            <a:pPr algn="ctr" hangingPunct="0">
              <a:lnSpc>
                <a:spcPct val="100000"/>
              </a:lnSpc>
            </a:pPr>
            <a:r>
              <a:rPr lang="en-US" sz="3200" b="1" dirty="0">
                <a:solidFill>
                  <a:srgbClr val="292929"/>
                </a:solidFill>
                <a:latin typeface="Montserrat"/>
                <a:ea typeface="+mn-ea"/>
                <a:cs typeface="Montserrat"/>
              </a:rPr>
              <a:t>Fairness &amp; Effectiveness of Monetary Sanctions</a:t>
            </a:r>
            <a:endParaRPr sz="32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0131E02F-8549-496F-8DE1-1B4EBB20AEF8}"/>
              </a:ext>
            </a:extLst>
          </p:cNvPr>
          <p:cNvPicPr/>
          <p:nvPr/>
        </p:nvPicPr>
        <p:blipFill rotWithShape="1">
          <a:blip r:embed="rId4"/>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7AB535EE-ABD9-6A14-1DC4-3829734D4447}"/>
              </a:ext>
            </a:extLst>
          </p:cNvPr>
          <p:cNvSpPr txBox="1"/>
          <p:nvPr/>
        </p:nvSpPr>
        <p:spPr>
          <a:xfrm>
            <a:off x="1126751" y="2580400"/>
            <a:ext cx="10757647"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ontserrat" pitchFamily="2" charset="77"/>
              </a:rPr>
              <a:t>Predatory practices because of the reliance </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Consequences for nonpayment (threats of revocation)</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Additional burdens to come up with the money</a:t>
            </a:r>
          </a:p>
          <a:p>
            <a:pPr marL="285750" indent="-285750">
              <a:buFont typeface="Arial" panose="020B0604020202020204" pitchFamily="34" charset="0"/>
              <a:buChar char="•"/>
            </a:pPr>
            <a:endParaRPr lang="en-US" sz="2800" dirty="0">
              <a:latin typeface="Montserrat" pitchFamily="2" charset="77"/>
            </a:endParaRPr>
          </a:p>
          <a:p>
            <a:pPr marL="285750" indent="-285750">
              <a:buFont typeface="Arial" panose="020B0604020202020204" pitchFamily="34" charset="0"/>
              <a:buChar char="•"/>
            </a:pPr>
            <a:r>
              <a:rPr lang="en-US" sz="2800" dirty="0">
                <a:latin typeface="Montserrat" pitchFamily="2" charset="77"/>
              </a:rPr>
              <a:t>Collections and enforcement takes away from other correctional  goals </a:t>
            </a:r>
          </a:p>
        </p:txBody>
      </p:sp>
      <p:sp>
        <p:nvSpPr>
          <p:cNvPr id="2" name="Slide Number Placeholder 1">
            <a:extLst>
              <a:ext uri="{FF2B5EF4-FFF2-40B4-BE49-F238E27FC236}">
                <a16:creationId xmlns:a16="http://schemas.microsoft.com/office/drawing/2014/main" id="{84501EFE-6B54-7171-03C1-B9192859CBEE}"/>
              </a:ext>
            </a:extLst>
          </p:cNvPr>
          <p:cNvSpPr>
            <a:spLocks noGrp="1"/>
          </p:cNvSpPr>
          <p:nvPr>
            <p:ph type="sldNum" sz="quarter" idx="12"/>
          </p:nvPr>
        </p:nvSpPr>
        <p:spPr/>
        <p:txBody>
          <a:bodyPr/>
          <a:lstStyle/>
          <a:p>
            <a:fld id="{6CB18C70-803E-428A-BAB3-289BE172EF8D}" type="slidenum">
              <a:rPr lang="en-US" smtClean="0"/>
              <a:t>44</a:t>
            </a:fld>
            <a:endParaRPr lang="en-US"/>
          </a:p>
        </p:txBody>
      </p:sp>
    </p:spTree>
    <p:extLst>
      <p:ext uri="{BB962C8B-B14F-4D97-AF65-F5344CB8AC3E}">
        <p14:creationId xmlns:p14="http://schemas.microsoft.com/office/powerpoint/2010/main" val="2181952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a:extLst>
            <a:ext uri="{FF2B5EF4-FFF2-40B4-BE49-F238E27FC236}">
              <a16:creationId xmlns:a16="http://schemas.microsoft.com/office/drawing/2014/main" id="{D857D975-4918-1F43-9947-B2015DD99C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481EE0-00D5-EAA1-38A7-C01694119E79}"/>
              </a:ext>
            </a:extLst>
          </p:cNvPr>
          <p:cNvSpPr/>
          <p:nvPr/>
        </p:nvSpPr>
        <p:spPr>
          <a:xfrm>
            <a:off x="868934" y="3219449"/>
            <a:ext cx="6233922" cy="876300"/>
          </a:xfrm>
          <a:prstGeom prst="rect">
            <a:avLst/>
          </a:prstGeom>
        </p:spPr>
        <p:txBody>
          <a:bodyPr spcFirstLastPara="0" lIns="95250" tIns="95250" rIns="95250" bIns="0" anchor="t"/>
          <a:lstStyle/>
          <a:p>
            <a:pPr algn="l" hangingPunct="0">
              <a:lnSpc>
                <a:spcPct val="100000"/>
              </a:lnSpc>
            </a:pPr>
            <a:r>
              <a:rPr lang="en-US" sz="4500" b="1" dirty="0">
                <a:solidFill>
                  <a:srgbClr val="292929"/>
                </a:solidFill>
                <a:latin typeface="Montserrat"/>
                <a:ea typeface="+mn-ea"/>
                <a:cs typeface="Montserrat"/>
              </a:rPr>
              <a:t>Future Directions</a:t>
            </a:r>
          </a:p>
          <a:p>
            <a:pPr algn="l" hangingPunct="0">
              <a:lnSpc>
                <a:spcPct val="100000"/>
              </a:lnSpc>
            </a:pPr>
            <a:endParaRPr lang="en-US" sz="4500" b="1" dirty="0">
              <a:solidFill>
                <a:srgbClr val="292929"/>
              </a:solidFill>
              <a:latin typeface="Montserrat"/>
              <a:cs typeface="Montserrat"/>
            </a:endParaRPr>
          </a:p>
        </p:txBody>
      </p:sp>
      <p:pic>
        <p:nvPicPr>
          <p:cNvPr id="3" name="Shape-1">
            <a:extLst>
              <a:ext uri="{FF2B5EF4-FFF2-40B4-BE49-F238E27FC236}">
                <a16:creationId xmlns:a16="http://schemas.microsoft.com/office/drawing/2014/main" id="{EA229B9F-E5C4-FCEC-E006-55D70969ADE0}"/>
              </a:ext>
            </a:extLst>
          </p:cNvPr>
          <p:cNvPicPr>
            <a:picLocks noChangeAspect="1"/>
          </p:cNvPicPr>
          <p:nvPr/>
        </p:nvPicPr>
        <p:blipFill>
          <a:blip r:embed="rId3"/>
          <a:stretch>
            <a:fillRect/>
          </a:stretch>
        </p:blipFill>
        <p:spPr>
          <a:xfrm>
            <a:off x="7482659" y="-1"/>
            <a:ext cx="5614216" cy="7315201"/>
          </a:xfrm>
          <a:prstGeom prst="rect">
            <a:avLst/>
          </a:prstGeom>
        </p:spPr>
      </p:pic>
      <p:pic>
        <p:nvPicPr>
          <p:cNvPr id="4" name="image">
            <a:extLst>
              <a:ext uri="{FF2B5EF4-FFF2-40B4-BE49-F238E27FC236}">
                <a16:creationId xmlns:a16="http://schemas.microsoft.com/office/drawing/2014/main" id="{1BDC36CD-D7D6-508D-9BD5-60C8BEB81756}"/>
              </a:ext>
            </a:extLst>
          </p:cNvPr>
          <p:cNvPicPr/>
          <p:nvPr/>
        </p:nvPicPr>
        <p:blipFill rotWithShape="1">
          <a:blip r:embed="rId4"/>
          <a:stretch>
            <a:fillRect/>
          </a:stretch>
        </p:blipFill>
        <p:spPr>
          <a:xfrm>
            <a:off x="541153" y="275577"/>
            <a:ext cx="3051901" cy="810946"/>
          </a:xfrm>
          <a:prstGeom prst="rect">
            <a:avLst/>
          </a:prstGeom>
        </p:spPr>
      </p:pic>
      <p:sp>
        <p:nvSpPr>
          <p:cNvPr id="5" name="Slide Number Placeholder 4">
            <a:extLst>
              <a:ext uri="{FF2B5EF4-FFF2-40B4-BE49-F238E27FC236}">
                <a16:creationId xmlns:a16="http://schemas.microsoft.com/office/drawing/2014/main" id="{28E3EB8F-4A81-8543-5841-B346209FA569}"/>
              </a:ext>
            </a:extLst>
          </p:cNvPr>
          <p:cNvSpPr>
            <a:spLocks noGrp="1"/>
          </p:cNvSpPr>
          <p:nvPr>
            <p:ph type="sldNum" sz="quarter" idx="12"/>
          </p:nvPr>
        </p:nvSpPr>
        <p:spPr/>
        <p:txBody>
          <a:bodyPr/>
          <a:lstStyle/>
          <a:p>
            <a:fld id="{6CB18C70-803E-428A-BAB3-289BE172EF8D}" type="slidenum">
              <a:rPr lang="en-US" smtClean="0"/>
              <a:t>45</a:t>
            </a:fld>
            <a:endParaRPr lang="en-US"/>
          </a:p>
        </p:txBody>
      </p:sp>
    </p:spTree>
    <p:extLst>
      <p:ext uri="{BB962C8B-B14F-4D97-AF65-F5344CB8AC3E}">
        <p14:creationId xmlns:p14="http://schemas.microsoft.com/office/powerpoint/2010/main" val="2024854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1119-F9ED-0F45-ADAF-3D4B539530BA}"/>
              </a:ext>
            </a:extLst>
          </p:cNvPr>
          <p:cNvSpPr>
            <a:spLocks noGrp="1"/>
          </p:cNvSpPr>
          <p:nvPr>
            <p:ph type="title"/>
          </p:nvPr>
        </p:nvSpPr>
        <p:spPr>
          <a:xfrm>
            <a:off x="2390775" y="726682"/>
            <a:ext cx="8229600" cy="1143000"/>
          </a:xfrm>
        </p:spPr>
        <p:txBody>
          <a:bodyPr/>
          <a:lstStyle/>
          <a:p>
            <a:r>
              <a:rPr lang="en-US" b="1" dirty="0">
                <a:latin typeface="Montserrat" pitchFamily="2" charset="77"/>
              </a:rPr>
              <a:t>Recommendations</a:t>
            </a:r>
          </a:p>
        </p:txBody>
      </p:sp>
      <p:sp>
        <p:nvSpPr>
          <p:cNvPr id="4" name="Text Placeholder 3">
            <a:extLst>
              <a:ext uri="{FF2B5EF4-FFF2-40B4-BE49-F238E27FC236}">
                <a16:creationId xmlns:a16="http://schemas.microsoft.com/office/drawing/2014/main" id="{81F2B256-2318-C344-A9A8-F5EBC17E4E03}"/>
              </a:ext>
            </a:extLst>
          </p:cNvPr>
          <p:cNvSpPr>
            <a:spLocks noGrp="1"/>
          </p:cNvSpPr>
          <p:nvPr>
            <p:ph type="body" idx="1"/>
          </p:nvPr>
        </p:nvSpPr>
        <p:spPr>
          <a:xfrm>
            <a:off x="1624274" y="1961055"/>
            <a:ext cx="4040188" cy="639762"/>
          </a:xfrm>
          <a:prstGeom prst="flowChartAlternateProcess">
            <a:avLst/>
          </a:prstGeom>
          <a:solidFill>
            <a:srgbClr val="46B847"/>
          </a:solidFill>
          <a:ln>
            <a:solidFill>
              <a:schemeClr val="tx1"/>
            </a:solidFill>
          </a:ln>
        </p:spPr>
        <p:txBody>
          <a:bodyPr anchor="ctr" anchorCtr="0"/>
          <a:lstStyle/>
          <a:p>
            <a:pPr algn="ctr"/>
            <a:r>
              <a:rPr lang="en-US" dirty="0">
                <a:latin typeface="Montserrat" pitchFamily="2" charset="77"/>
              </a:rPr>
              <a:t>Policy/Practical </a:t>
            </a:r>
          </a:p>
        </p:txBody>
      </p:sp>
      <p:sp>
        <p:nvSpPr>
          <p:cNvPr id="5" name="Content Placeholder 4">
            <a:extLst>
              <a:ext uri="{FF2B5EF4-FFF2-40B4-BE49-F238E27FC236}">
                <a16:creationId xmlns:a16="http://schemas.microsoft.com/office/drawing/2014/main" id="{256FA697-042F-1E46-A88D-9B5DC506127F}"/>
              </a:ext>
            </a:extLst>
          </p:cNvPr>
          <p:cNvSpPr>
            <a:spLocks noGrp="1"/>
          </p:cNvSpPr>
          <p:nvPr>
            <p:ph sz="half" idx="2"/>
          </p:nvPr>
        </p:nvSpPr>
        <p:spPr>
          <a:xfrm>
            <a:off x="1528437" y="2930307"/>
            <a:ext cx="4231862" cy="3951288"/>
          </a:xfrm>
        </p:spPr>
        <p:txBody>
          <a:bodyPr>
            <a:normAutofit/>
          </a:bodyPr>
          <a:lstStyle/>
          <a:p>
            <a:pPr>
              <a:lnSpc>
                <a:spcPts val="2000"/>
              </a:lnSpc>
              <a:buFont typeface="Arial" panose="020B0604020202020204" pitchFamily="34" charset="0"/>
              <a:buChar char="•"/>
            </a:pPr>
            <a:r>
              <a:rPr lang="en-US" sz="2000" dirty="0">
                <a:latin typeface="Montserrat" pitchFamily="2" charset="77"/>
              </a:rPr>
              <a:t>Abolish/eliminate fees </a:t>
            </a:r>
          </a:p>
          <a:p>
            <a:pPr lvl="1">
              <a:lnSpc>
                <a:spcPts val="2000"/>
              </a:lnSpc>
              <a:buFont typeface="Arial" panose="020B0604020202020204" pitchFamily="34" charset="0"/>
              <a:buChar char="•"/>
            </a:pPr>
            <a:r>
              <a:rPr lang="en-US" sz="1800" dirty="0">
                <a:latin typeface="Montserrat" pitchFamily="2" charset="77"/>
              </a:rPr>
              <a:t>All or at least some </a:t>
            </a:r>
          </a:p>
          <a:p>
            <a:pPr>
              <a:lnSpc>
                <a:spcPts val="2000"/>
              </a:lnSpc>
              <a:buFont typeface="Arial" panose="020B0604020202020204" pitchFamily="34" charset="0"/>
              <a:buChar char="•"/>
            </a:pPr>
            <a:endParaRPr lang="en-US" sz="2000" dirty="0">
              <a:latin typeface="Montserrat" pitchFamily="2" charset="77"/>
            </a:endParaRPr>
          </a:p>
          <a:p>
            <a:pPr>
              <a:lnSpc>
                <a:spcPts val="2000"/>
              </a:lnSpc>
              <a:buFont typeface="Arial" panose="020B0604020202020204" pitchFamily="34" charset="0"/>
              <a:buChar char="•"/>
            </a:pPr>
            <a:r>
              <a:rPr lang="en-US" sz="2000" dirty="0">
                <a:latin typeface="Montserrat" pitchFamily="2" charset="77"/>
              </a:rPr>
              <a:t>Use ability to pay assessments </a:t>
            </a:r>
          </a:p>
          <a:p>
            <a:pPr lvl="1">
              <a:lnSpc>
                <a:spcPts val="2000"/>
              </a:lnSpc>
              <a:buFont typeface="Arial" panose="020B0604020202020204" pitchFamily="34" charset="0"/>
              <a:buChar char="•"/>
            </a:pPr>
            <a:r>
              <a:rPr lang="en-US" sz="1800" dirty="0">
                <a:latin typeface="Montserrat" pitchFamily="2" charset="77"/>
              </a:rPr>
              <a:t>Set realistic payment</a:t>
            </a:r>
          </a:p>
          <a:p>
            <a:pPr>
              <a:lnSpc>
                <a:spcPts val="2000"/>
              </a:lnSpc>
              <a:buFont typeface="Arial" panose="020B0604020202020204" pitchFamily="34" charset="0"/>
              <a:buChar char="•"/>
            </a:pPr>
            <a:endParaRPr lang="en-US" sz="2000" dirty="0">
              <a:latin typeface="Montserrat" pitchFamily="2" charset="77"/>
            </a:endParaRPr>
          </a:p>
          <a:p>
            <a:pPr>
              <a:lnSpc>
                <a:spcPts val="2000"/>
              </a:lnSpc>
              <a:buFont typeface="Arial" panose="020B0604020202020204" pitchFamily="34" charset="0"/>
              <a:buChar char="•"/>
            </a:pPr>
            <a:r>
              <a:rPr lang="en-US" sz="2000" dirty="0">
                <a:latin typeface="Montserrat" pitchFamily="2" charset="77"/>
              </a:rPr>
              <a:t>Do not tie fees to conditions </a:t>
            </a:r>
          </a:p>
          <a:p>
            <a:pPr>
              <a:lnSpc>
                <a:spcPts val="2000"/>
              </a:lnSpc>
              <a:buFont typeface="Arial" panose="020B0604020202020204" pitchFamily="34" charset="0"/>
              <a:buChar char="•"/>
            </a:pPr>
            <a:endParaRPr lang="en-US" sz="2000" dirty="0">
              <a:latin typeface="Montserrat" pitchFamily="2" charset="77"/>
            </a:endParaRPr>
          </a:p>
          <a:p>
            <a:pPr>
              <a:lnSpc>
                <a:spcPts val="2000"/>
              </a:lnSpc>
              <a:buFont typeface="Arial" panose="020B0604020202020204" pitchFamily="34" charset="0"/>
              <a:buChar char="•"/>
            </a:pPr>
            <a:r>
              <a:rPr lang="en-US" sz="2000" dirty="0">
                <a:latin typeface="Montserrat" pitchFamily="2" charset="77"/>
              </a:rPr>
              <a:t>Identify non-punitive options for late/nonpayment </a:t>
            </a:r>
          </a:p>
        </p:txBody>
      </p:sp>
      <p:sp>
        <p:nvSpPr>
          <p:cNvPr id="6" name="Text Placeholder 5">
            <a:extLst>
              <a:ext uri="{FF2B5EF4-FFF2-40B4-BE49-F238E27FC236}">
                <a16:creationId xmlns:a16="http://schemas.microsoft.com/office/drawing/2014/main" id="{C06AE229-E062-0347-9EE6-D60EB515A31E}"/>
              </a:ext>
            </a:extLst>
          </p:cNvPr>
          <p:cNvSpPr>
            <a:spLocks noGrp="1"/>
          </p:cNvSpPr>
          <p:nvPr>
            <p:ph type="body" sz="quarter" idx="3"/>
          </p:nvPr>
        </p:nvSpPr>
        <p:spPr>
          <a:xfrm>
            <a:off x="6935454" y="1961055"/>
            <a:ext cx="4041648" cy="639762"/>
          </a:xfrm>
          <a:prstGeom prst="flowChartAlternateProcess">
            <a:avLst/>
          </a:prstGeom>
          <a:solidFill>
            <a:srgbClr val="9AD460"/>
          </a:solidFill>
          <a:ln>
            <a:solidFill>
              <a:schemeClr val="tx1"/>
            </a:solidFill>
          </a:ln>
        </p:spPr>
        <p:txBody>
          <a:bodyPr anchor="ctr" anchorCtr="0"/>
          <a:lstStyle/>
          <a:p>
            <a:pPr algn="ctr"/>
            <a:r>
              <a:rPr lang="en-US" dirty="0">
                <a:latin typeface="Montserrat" pitchFamily="2" charset="77"/>
              </a:rPr>
              <a:t>Research </a:t>
            </a:r>
          </a:p>
        </p:txBody>
      </p:sp>
      <p:sp>
        <p:nvSpPr>
          <p:cNvPr id="7" name="Content Placeholder 6">
            <a:extLst>
              <a:ext uri="{FF2B5EF4-FFF2-40B4-BE49-F238E27FC236}">
                <a16:creationId xmlns:a16="http://schemas.microsoft.com/office/drawing/2014/main" id="{F69792F6-B52D-EA40-8DC2-28683D38ABC1}"/>
              </a:ext>
            </a:extLst>
          </p:cNvPr>
          <p:cNvSpPr>
            <a:spLocks noGrp="1"/>
          </p:cNvSpPr>
          <p:nvPr>
            <p:ph sz="quarter" idx="4"/>
          </p:nvPr>
        </p:nvSpPr>
        <p:spPr>
          <a:xfrm>
            <a:off x="6935454" y="2872056"/>
            <a:ext cx="4455795" cy="3951288"/>
          </a:xfrm>
        </p:spPr>
        <p:txBody>
          <a:bodyPr>
            <a:noAutofit/>
          </a:bodyPr>
          <a:lstStyle/>
          <a:p>
            <a:pPr>
              <a:lnSpc>
                <a:spcPts val="2000"/>
              </a:lnSpc>
            </a:pPr>
            <a:r>
              <a:rPr lang="en-US" sz="2000" dirty="0">
                <a:latin typeface="Montserrat" pitchFamily="2" charset="77"/>
              </a:rPr>
              <a:t>Evaluate how the money is used/where it is going</a:t>
            </a:r>
          </a:p>
          <a:p>
            <a:pPr>
              <a:lnSpc>
                <a:spcPts val="2000"/>
              </a:lnSpc>
            </a:pPr>
            <a:endParaRPr lang="en-US" sz="2000" dirty="0">
              <a:latin typeface="Montserrat" pitchFamily="2" charset="77"/>
            </a:endParaRPr>
          </a:p>
          <a:p>
            <a:pPr>
              <a:lnSpc>
                <a:spcPts val="2000"/>
              </a:lnSpc>
            </a:pPr>
            <a:r>
              <a:rPr lang="en-US" sz="2000" dirty="0">
                <a:latin typeface="Montserrat" pitchFamily="2" charset="77"/>
              </a:rPr>
              <a:t>Test ability to pay assessments</a:t>
            </a:r>
          </a:p>
          <a:p>
            <a:pPr>
              <a:lnSpc>
                <a:spcPts val="2000"/>
              </a:lnSpc>
            </a:pPr>
            <a:endParaRPr lang="en-US" sz="2000" dirty="0">
              <a:latin typeface="Montserrat" pitchFamily="2" charset="77"/>
            </a:endParaRPr>
          </a:p>
          <a:p>
            <a:pPr>
              <a:lnSpc>
                <a:spcPts val="2000"/>
              </a:lnSpc>
            </a:pPr>
            <a:r>
              <a:rPr lang="en-US" sz="2000" dirty="0">
                <a:latin typeface="Montserrat" pitchFamily="2" charset="77"/>
              </a:rPr>
              <a:t>Conduct experimental designs to measure impacts on success outcomes</a:t>
            </a:r>
          </a:p>
          <a:p>
            <a:pPr>
              <a:lnSpc>
                <a:spcPts val="2000"/>
              </a:lnSpc>
            </a:pPr>
            <a:endParaRPr lang="en-US" sz="2000" dirty="0">
              <a:latin typeface="Montserrat" pitchFamily="2" charset="77"/>
            </a:endParaRPr>
          </a:p>
          <a:p>
            <a:pPr>
              <a:lnSpc>
                <a:spcPts val="2000"/>
              </a:lnSpc>
            </a:pPr>
            <a:r>
              <a:rPr lang="en-US" sz="2000" dirty="0">
                <a:latin typeface="Montserrat" pitchFamily="2" charset="77"/>
              </a:rPr>
              <a:t> Administer cost/benefit studies</a:t>
            </a:r>
          </a:p>
          <a:p>
            <a:pPr>
              <a:lnSpc>
                <a:spcPts val="2000"/>
              </a:lnSpc>
            </a:pPr>
            <a:endParaRPr lang="en-US" sz="2000" dirty="0">
              <a:latin typeface="Montserrat" pitchFamily="2" charset="77"/>
            </a:endParaRPr>
          </a:p>
          <a:p>
            <a:pPr>
              <a:lnSpc>
                <a:spcPts val="2000"/>
              </a:lnSpc>
            </a:pPr>
            <a:r>
              <a:rPr lang="en-US" sz="2000" dirty="0">
                <a:latin typeface="Montserrat" pitchFamily="2" charset="77"/>
              </a:rPr>
              <a:t>Dig deeper in qualitative methods </a:t>
            </a:r>
          </a:p>
        </p:txBody>
      </p:sp>
      <p:pic>
        <p:nvPicPr>
          <p:cNvPr id="3" name="Shape-1">
            <a:extLst>
              <a:ext uri="{FF2B5EF4-FFF2-40B4-BE49-F238E27FC236}">
                <a16:creationId xmlns:a16="http://schemas.microsoft.com/office/drawing/2014/main" id="{8DE71E9B-657A-93C7-A296-130B3D01B875}"/>
              </a:ext>
            </a:extLst>
          </p:cNvPr>
          <p:cNvPicPr>
            <a:picLocks noChangeAspect="1"/>
          </p:cNvPicPr>
          <p:nvPr/>
        </p:nvPicPr>
        <p:blipFill>
          <a:blip r:embed="rId2"/>
          <a:stretch>
            <a:fillRect/>
          </a:stretch>
        </p:blipFill>
        <p:spPr>
          <a:xfrm rot="16200000">
            <a:off x="8969836" y="3273885"/>
            <a:ext cx="7315200" cy="767429"/>
          </a:xfrm>
          <a:prstGeom prst="rect">
            <a:avLst/>
          </a:prstGeom>
        </p:spPr>
      </p:pic>
      <p:pic>
        <p:nvPicPr>
          <p:cNvPr id="9" name="image">
            <a:extLst>
              <a:ext uri="{FF2B5EF4-FFF2-40B4-BE49-F238E27FC236}">
                <a16:creationId xmlns:a16="http://schemas.microsoft.com/office/drawing/2014/main" id="{2D5D9977-960E-8B37-6663-B4785D5D1EE3}"/>
              </a:ext>
            </a:extLst>
          </p:cNvPr>
          <p:cNvPicPr/>
          <p:nvPr/>
        </p:nvPicPr>
        <p:blipFill rotWithShape="1">
          <a:blip r:embed="rId3"/>
          <a:stretch>
            <a:fillRect/>
          </a:stretch>
        </p:blipFill>
        <p:spPr>
          <a:xfrm>
            <a:off x="541153" y="275577"/>
            <a:ext cx="2905432" cy="751366"/>
          </a:xfrm>
          <a:prstGeom prst="rect">
            <a:avLst/>
          </a:prstGeom>
        </p:spPr>
      </p:pic>
      <p:sp>
        <p:nvSpPr>
          <p:cNvPr id="10" name="Slide Number Placeholder 9">
            <a:extLst>
              <a:ext uri="{FF2B5EF4-FFF2-40B4-BE49-F238E27FC236}">
                <a16:creationId xmlns:a16="http://schemas.microsoft.com/office/drawing/2014/main" id="{CDB21562-0DBD-0295-4179-9A12128A7593}"/>
              </a:ext>
            </a:extLst>
          </p:cNvPr>
          <p:cNvSpPr>
            <a:spLocks noGrp="1"/>
          </p:cNvSpPr>
          <p:nvPr>
            <p:ph type="sldNum" sz="quarter" idx="12"/>
          </p:nvPr>
        </p:nvSpPr>
        <p:spPr/>
        <p:txBody>
          <a:bodyPr/>
          <a:lstStyle/>
          <a:p>
            <a:fld id="{DF6943E6-0357-1B40-8726-50F09ABBA837}" type="slidenum">
              <a:rPr lang="en-US" smtClean="0"/>
              <a:pPr/>
              <a:t>46</a:t>
            </a:fld>
            <a:endParaRPr lang="en-US"/>
          </a:p>
        </p:txBody>
      </p:sp>
    </p:spTree>
    <p:extLst>
      <p:ext uri="{BB962C8B-B14F-4D97-AF65-F5344CB8AC3E}">
        <p14:creationId xmlns:p14="http://schemas.microsoft.com/office/powerpoint/2010/main" val="294301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b="-50000"/>
          </a:stretch>
        </a:blipFill>
        <a:effectLst/>
      </p:bgPr>
    </p:bg>
    <p:spTree>
      <p:nvGrpSpPr>
        <p:cNvPr id="1" name="Cover">
          <a:extLst>
            <a:ext uri="{FF2B5EF4-FFF2-40B4-BE49-F238E27FC236}">
              <a16:creationId xmlns:a16="http://schemas.microsoft.com/office/drawing/2014/main" id="{38D83D4D-8CE8-00DA-60DD-37840F5DE85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B21C955-EAA0-714B-07BB-4EBE5FC872D6}"/>
              </a:ext>
            </a:extLst>
          </p:cNvPr>
          <p:cNvSpPr txBox="1"/>
          <p:nvPr/>
        </p:nvSpPr>
        <p:spPr>
          <a:xfrm>
            <a:off x="1447800" y="3125856"/>
            <a:ext cx="10325099" cy="830997"/>
          </a:xfrm>
          <a:prstGeom prst="rect">
            <a:avLst/>
          </a:prstGeom>
          <a:solidFill>
            <a:schemeClr val="bg1"/>
          </a:solidFill>
          <a:ln w="28575">
            <a:solidFill>
              <a:schemeClr val="tx1"/>
            </a:solidFill>
          </a:ln>
        </p:spPr>
        <p:txBody>
          <a:bodyPr wrap="square" rtlCol="0">
            <a:spAutoFit/>
          </a:bodyPr>
          <a:lstStyle/>
          <a:p>
            <a:pPr algn="ctr"/>
            <a:r>
              <a:rPr lang="en-US" sz="4800" i="1" dirty="0"/>
              <a:t>QUESTIONS?</a:t>
            </a:r>
          </a:p>
        </p:txBody>
      </p:sp>
      <p:sp>
        <p:nvSpPr>
          <p:cNvPr id="7" name="Slide Number Placeholder 6">
            <a:extLst>
              <a:ext uri="{FF2B5EF4-FFF2-40B4-BE49-F238E27FC236}">
                <a16:creationId xmlns:a16="http://schemas.microsoft.com/office/drawing/2014/main" id="{2380599F-491E-C927-A991-F37B18C25C70}"/>
              </a:ext>
            </a:extLst>
          </p:cNvPr>
          <p:cNvSpPr>
            <a:spLocks noGrp="1"/>
          </p:cNvSpPr>
          <p:nvPr>
            <p:ph type="sldNum" sz="quarter" idx="12"/>
          </p:nvPr>
        </p:nvSpPr>
        <p:spPr>
          <a:xfrm>
            <a:off x="10464800" y="6648450"/>
            <a:ext cx="2133600" cy="365125"/>
          </a:xfrm>
        </p:spPr>
        <p:txBody>
          <a:bodyPr/>
          <a:lstStyle/>
          <a:p>
            <a:fld id="{6CB18C70-803E-428A-BAB3-289BE172EF8D}" type="slidenum">
              <a:rPr lang="en-US" sz="2000" smtClean="0">
                <a:solidFill>
                  <a:schemeClr val="bg1"/>
                </a:solidFill>
                <a:latin typeface="Montserrat" pitchFamily="2" charset="77"/>
              </a:rPr>
              <a:t>47</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723595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7F1B-D77E-DC4C-AFB1-C379788F197A}"/>
              </a:ext>
            </a:extLst>
          </p:cNvPr>
          <p:cNvSpPr>
            <a:spLocks noGrp="1"/>
          </p:cNvSpPr>
          <p:nvPr>
            <p:ph type="title"/>
          </p:nvPr>
        </p:nvSpPr>
        <p:spPr>
          <a:xfrm>
            <a:off x="2390775" y="155766"/>
            <a:ext cx="8229600" cy="1143000"/>
          </a:xfrm>
        </p:spPr>
        <p:txBody>
          <a:bodyPr/>
          <a:lstStyle/>
          <a:p>
            <a:r>
              <a:rPr lang="en-US" b="1" dirty="0">
                <a:latin typeface="Montserrat" pitchFamily="2" charset="77"/>
              </a:rPr>
              <a:t>References </a:t>
            </a:r>
          </a:p>
        </p:txBody>
      </p:sp>
      <p:sp>
        <p:nvSpPr>
          <p:cNvPr id="3" name="Content Placeholder 2">
            <a:extLst>
              <a:ext uri="{FF2B5EF4-FFF2-40B4-BE49-F238E27FC236}">
                <a16:creationId xmlns:a16="http://schemas.microsoft.com/office/drawing/2014/main" id="{F1784DE4-408C-9A4E-8D0C-D48FC652F812}"/>
              </a:ext>
            </a:extLst>
          </p:cNvPr>
          <p:cNvSpPr>
            <a:spLocks noGrp="1"/>
          </p:cNvSpPr>
          <p:nvPr>
            <p:ph idx="1"/>
          </p:nvPr>
        </p:nvSpPr>
        <p:spPr>
          <a:xfrm>
            <a:off x="457200" y="1280160"/>
            <a:ext cx="11484864" cy="5742114"/>
          </a:xfrm>
        </p:spPr>
        <p:txBody>
          <a:bodyPr>
            <a:normAutofit/>
          </a:bodyPr>
          <a:lstStyle/>
          <a:p>
            <a:pPr>
              <a:lnSpc>
                <a:spcPct val="110000"/>
              </a:lnSpc>
            </a:pPr>
            <a:r>
              <a:rPr lang="en-US" sz="1400" dirty="0">
                <a:latin typeface="Montserrat" pitchFamily="2" charset="77"/>
              </a:rPr>
              <a:t>Harris, Al. &amp; Smith, T. (2022). Monetary Sanctions as Chronic and Acute Health Stressors: The Emotional Strain of People Who Owe Court Fines and Fees. RSF: The Russell Sage Foundation Journal of the Social Sciences Jan 2022, 8 (2) 36-56; DOI:10.7758/RSF.2022.8.2.02</a:t>
            </a:r>
          </a:p>
          <a:p>
            <a:pPr>
              <a:lnSpc>
                <a:spcPct val="110000"/>
              </a:lnSpc>
            </a:pPr>
            <a:r>
              <a:rPr lang="en-US" sz="1400" dirty="0">
                <a:latin typeface="Montserrat" pitchFamily="2" charset="77"/>
              </a:rPr>
              <a:t>Harris A. (2016). </a:t>
            </a:r>
            <a:r>
              <a:rPr lang="en-US" sz="1400" i="1" dirty="0">
                <a:latin typeface="Montserrat" pitchFamily="2" charset="77"/>
              </a:rPr>
              <a:t>A pound of flesh: Monetary sanctions as punishment for the poor</a:t>
            </a:r>
            <a:r>
              <a:rPr lang="en-US" sz="1400" dirty="0">
                <a:latin typeface="Montserrat" pitchFamily="2" charset="77"/>
              </a:rPr>
              <a:t>. Russell Sage Foundation.</a:t>
            </a:r>
          </a:p>
          <a:p>
            <a:pPr>
              <a:lnSpc>
                <a:spcPct val="110000"/>
              </a:lnSpc>
            </a:pPr>
            <a:r>
              <a:rPr lang="en-US" sz="1400" dirty="0">
                <a:latin typeface="Montserrat" pitchFamily="2" charset="77"/>
              </a:rPr>
              <a:t>Harris A., Evans A., Beckett B. (2010). Drawing blood from stones: Legal debt and social inequality in the contemporary United States. </a:t>
            </a:r>
            <a:r>
              <a:rPr lang="en-US" sz="1400" i="1" dirty="0">
                <a:latin typeface="Montserrat" pitchFamily="2" charset="77"/>
              </a:rPr>
              <a:t>American Journal of Sociology</a:t>
            </a:r>
            <a:r>
              <a:rPr lang="en-US" sz="1400" dirty="0">
                <a:latin typeface="Montserrat" pitchFamily="2" charset="77"/>
              </a:rPr>
              <a:t>, 115(6), 1753–1799</a:t>
            </a:r>
          </a:p>
          <a:p>
            <a:pPr>
              <a:lnSpc>
                <a:spcPct val="110000"/>
              </a:lnSpc>
            </a:pPr>
            <a:r>
              <a:rPr lang="en-US" sz="1400" dirty="0" err="1">
                <a:latin typeface="Montserrat" pitchFamily="2" charset="77"/>
              </a:rPr>
              <a:t>Iratzoqui</a:t>
            </a:r>
            <a:r>
              <a:rPr lang="en-US" sz="1400" dirty="0">
                <a:latin typeface="Montserrat" pitchFamily="2" charset="77"/>
              </a:rPr>
              <a:t> A., Metcalfe C. (2017). Set up for failure? Examining the influence of monetary sanctions on probation success. </a:t>
            </a:r>
            <a:r>
              <a:rPr lang="en-US" sz="1400" i="1" dirty="0">
                <a:latin typeface="Montserrat" pitchFamily="2" charset="77"/>
              </a:rPr>
              <a:t>Criminal Justice Policy Review</a:t>
            </a:r>
            <a:r>
              <a:rPr lang="en-US" sz="1400" dirty="0">
                <a:latin typeface="Montserrat" pitchFamily="2" charset="77"/>
              </a:rPr>
              <a:t>, 28(4), 370–393.</a:t>
            </a:r>
          </a:p>
          <a:p>
            <a:pPr>
              <a:lnSpc>
                <a:spcPct val="110000"/>
              </a:lnSpc>
            </a:pPr>
            <a:r>
              <a:rPr lang="en-US" sz="1400" dirty="0" err="1">
                <a:latin typeface="Montserrat" pitchFamily="2" charset="77"/>
              </a:rPr>
              <a:t>Jermstad</a:t>
            </a:r>
            <a:r>
              <a:rPr lang="en-US" sz="1400" dirty="0">
                <a:latin typeface="Montserrat" pitchFamily="2" charset="77"/>
              </a:rPr>
              <a:t> T. (2019). Inherently unstable: The history and future of reliance on court-imposed fees in the state of Texas. </a:t>
            </a:r>
            <a:r>
              <a:rPr lang="en-US" sz="1400" i="1" dirty="0">
                <a:latin typeface="Montserrat" pitchFamily="2" charset="77"/>
              </a:rPr>
              <a:t>Federal Probation</a:t>
            </a:r>
            <a:r>
              <a:rPr lang="en-US" sz="1400" dirty="0">
                <a:latin typeface="Montserrat" pitchFamily="2" charset="77"/>
              </a:rPr>
              <a:t>, 83(1), 50–61.</a:t>
            </a:r>
          </a:p>
          <a:p>
            <a:pPr>
              <a:lnSpc>
                <a:spcPct val="110000"/>
              </a:lnSpc>
            </a:pPr>
            <a:r>
              <a:rPr lang="en-US" sz="1400" dirty="0" err="1">
                <a:latin typeface="Montserrat" pitchFamily="2" charset="77"/>
              </a:rPr>
              <a:t>Klingele</a:t>
            </a:r>
            <a:r>
              <a:rPr lang="en-US" sz="1400" dirty="0">
                <a:latin typeface="Montserrat" pitchFamily="2" charset="77"/>
              </a:rPr>
              <a:t> C. (2013). Rethinking the use of community supervision. </a:t>
            </a:r>
            <a:r>
              <a:rPr lang="en-US" sz="1400" i="1" dirty="0">
                <a:latin typeface="Montserrat" pitchFamily="2" charset="77"/>
              </a:rPr>
              <a:t>Journal of Criminal Law &amp; Criminology</a:t>
            </a:r>
            <a:r>
              <a:rPr lang="en-US" sz="1400" dirty="0">
                <a:latin typeface="Montserrat" pitchFamily="2" charset="77"/>
              </a:rPr>
              <a:t>, 103(4), 1015–1069.</a:t>
            </a:r>
          </a:p>
          <a:p>
            <a:pPr>
              <a:lnSpc>
                <a:spcPct val="110000"/>
              </a:lnSpc>
            </a:pPr>
            <a:r>
              <a:rPr lang="en-US" sz="1400" dirty="0">
                <a:latin typeface="Montserrat" pitchFamily="2" charset="77"/>
                <a:ea typeface="Times New Roman" panose="02020603050405020304" pitchFamily="18" charset="0"/>
              </a:rPr>
              <a:t>King, K.J.B., Petkus, A., &amp; Ruhland, E.L. (2022). Exploring how fines and fees finance community supervision. </a:t>
            </a:r>
            <a:r>
              <a:rPr lang="en-US" sz="1400" i="1" dirty="0">
                <a:latin typeface="Montserrat" pitchFamily="2" charset="77"/>
                <a:ea typeface="Times New Roman" panose="02020603050405020304" pitchFamily="18" charset="0"/>
              </a:rPr>
              <a:t>Federal Sentencing Reporter, 34</a:t>
            </a:r>
            <a:r>
              <a:rPr lang="en-US" sz="1400" dirty="0">
                <a:latin typeface="Montserrat" pitchFamily="2" charset="77"/>
                <a:ea typeface="Times New Roman" panose="02020603050405020304" pitchFamily="18" charset="0"/>
              </a:rPr>
              <a:t>(2-3), 139–144.</a:t>
            </a:r>
            <a:r>
              <a:rPr lang="en-US" sz="1400" i="1" dirty="0">
                <a:latin typeface="Montserrat" pitchFamily="2" charset="77"/>
                <a:ea typeface="Times New Roman" panose="02020603050405020304" pitchFamily="18" charset="0"/>
              </a:rPr>
              <a:t> </a:t>
            </a:r>
          </a:p>
          <a:p>
            <a:pPr>
              <a:lnSpc>
                <a:spcPct val="110000"/>
              </a:lnSpc>
            </a:pPr>
            <a:r>
              <a:rPr lang="en-US" sz="1400" dirty="0">
                <a:latin typeface="Montserrat" pitchFamily="2" charset="77"/>
                <a:ea typeface="Times New Roman" panose="02020603050405020304" pitchFamily="18" charset="0"/>
                <a:cs typeface="Times New Roman" panose="02020603050405020304" pitchFamily="18" charset="0"/>
              </a:rPr>
              <a:t>Olson, D.E. &amp; </a:t>
            </a:r>
            <a:r>
              <a:rPr lang="en-US" sz="1400" dirty="0" err="1">
                <a:latin typeface="Montserrat" pitchFamily="2" charset="77"/>
                <a:ea typeface="Times New Roman" panose="02020603050405020304" pitchFamily="18" charset="0"/>
                <a:cs typeface="Times New Roman" panose="02020603050405020304" pitchFamily="18" charset="0"/>
              </a:rPr>
              <a:t>Ramker</a:t>
            </a:r>
            <a:r>
              <a:rPr lang="en-US" sz="1400" dirty="0">
                <a:latin typeface="Montserrat" pitchFamily="2" charset="77"/>
                <a:ea typeface="Times New Roman" panose="02020603050405020304" pitchFamily="18" charset="0"/>
                <a:cs typeface="Times New Roman" panose="02020603050405020304" pitchFamily="18" charset="0"/>
              </a:rPr>
              <a:t>, G.F. (2001). Crime does not pay, but criminals may: Factors influencing the imposition and collection of probation fees. </a:t>
            </a:r>
            <a:r>
              <a:rPr lang="en-US" sz="1400" i="1" dirty="0">
                <a:latin typeface="Montserrat" pitchFamily="2" charset="77"/>
                <a:ea typeface="Times New Roman" panose="02020603050405020304" pitchFamily="18" charset="0"/>
                <a:cs typeface="Times New Roman" panose="02020603050405020304" pitchFamily="18" charset="0"/>
              </a:rPr>
              <a:t>The Justice system Journal</a:t>
            </a:r>
            <a:r>
              <a:rPr lang="en-US" sz="1400" dirty="0">
                <a:latin typeface="Montserrat" pitchFamily="2" charset="77"/>
                <a:ea typeface="Times New Roman" panose="02020603050405020304" pitchFamily="18" charset="0"/>
                <a:cs typeface="Times New Roman" panose="02020603050405020304" pitchFamily="18" charset="0"/>
              </a:rPr>
              <a:t>, 22, 29 – 46.</a:t>
            </a:r>
            <a:endParaRPr lang="en-US" sz="1400" dirty="0">
              <a:latin typeface="Montserrat" pitchFamily="2" charset="77"/>
            </a:endParaRPr>
          </a:p>
          <a:p>
            <a:pPr>
              <a:lnSpc>
                <a:spcPct val="110000"/>
              </a:lnSpc>
            </a:pPr>
            <a:r>
              <a:rPr lang="en-US" sz="1400" dirty="0">
                <a:latin typeface="Montserrat" pitchFamily="2" charset="77"/>
              </a:rPr>
              <a:t>Phelps M. (2018). Mass probation and inequality: Race, class, and gender disparities in supervision and revocation. In Ulmer J. T., Bradley M. (Eds.), </a:t>
            </a:r>
            <a:r>
              <a:rPr lang="en-US" sz="1400" i="1" dirty="0">
                <a:latin typeface="Montserrat" pitchFamily="2" charset="77"/>
              </a:rPr>
              <a:t>Handbook on punishment decisions: Locations of disparity</a:t>
            </a:r>
            <a:r>
              <a:rPr lang="en-US" sz="1400" dirty="0">
                <a:latin typeface="Montserrat" pitchFamily="2" charset="77"/>
              </a:rPr>
              <a:t> (Vol. 2, pp. 43–66). Routledge.</a:t>
            </a:r>
          </a:p>
          <a:p>
            <a:pPr>
              <a:lnSpc>
                <a:spcPct val="110000"/>
              </a:lnSpc>
            </a:pPr>
            <a:r>
              <a:rPr lang="en-US" sz="1400" dirty="0">
                <a:latin typeface="Montserrat" pitchFamily="2" charset="77"/>
                <a:ea typeface="Times New Roman" panose="02020603050405020304" pitchFamily="18" charset="0"/>
                <a:cs typeface="Times New Roman" panose="02020603050405020304" pitchFamily="18" charset="0"/>
              </a:rPr>
              <a:t>Ring, C.R. (1989). Probation supervision fees: Shifting costs to the offender. </a:t>
            </a:r>
            <a:r>
              <a:rPr lang="en-US" sz="1400" i="1" dirty="0">
                <a:latin typeface="Montserrat" pitchFamily="2" charset="77"/>
                <a:ea typeface="Times New Roman" panose="02020603050405020304" pitchFamily="18" charset="0"/>
                <a:cs typeface="Times New Roman" panose="02020603050405020304" pitchFamily="18" charset="0"/>
              </a:rPr>
              <a:t>Federal Probation</a:t>
            </a:r>
            <a:r>
              <a:rPr lang="en-US" sz="1400" dirty="0">
                <a:latin typeface="Montserrat" pitchFamily="2" charset="77"/>
                <a:ea typeface="Times New Roman" panose="02020603050405020304" pitchFamily="18" charset="0"/>
                <a:cs typeface="Times New Roman" panose="02020603050405020304" pitchFamily="18" charset="0"/>
              </a:rPr>
              <a:t>, 53, 43 – 48. </a:t>
            </a:r>
            <a:endParaRPr lang="en-US" sz="1400" dirty="0">
              <a:latin typeface="Montserrat" pitchFamily="2" charset="77"/>
            </a:endParaRPr>
          </a:p>
          <a:p>
            <a:pPr>
              <a:lnSpc>
                <a:spcPct val="110000"/>
              </a:lnSpc>
            </a:pPr>
            <a:r>
              <a:rPr lang="en-US" sz="1400" dirty="0" err="1">
                <a:latin typeface="Montserrat" pitchFamily="2" charset="77"/>
                <a:ea typeface="Times New Roman" panose="02020603050405020304" pitchFamily="18" charset="0"/>
              </a:rPr>
              <a:t>Ruhland</a:t>
            </a:r>
            <a:r>
              <a:rPr lang="en-US" sz="1400" dirty="0">
                <a:latin typeface="Montserrat" pitchFamily="2" charset="77"/>
                <a:ea typeface="Times New Roman" panose="02020603050405020304" pitchFamily="18" charset="0"/>
              </a:rPr>
              <a:t>, E.L. (2021). It’s all about the money: An exploration of probation fees. </a:t>
            </a:r>
            <a:r>
              <a:rPr lang="en-US" sz="1400" i="1" dirty="0">
                <a:latin typeface="Montserrat" pitchFamily="2" charset="77"/>
                <a:ea typeface="Times New Roman" panose="02020603050405020304" pitchFamily="18" charset="0"/>
              </a:rPr>
              <a:t>Corrections: Policy, Practice, and Research, 6</a:t>
            </a:r>
            <a:r>
              <a:rPr lang="en-US" sz="1400" dirty="0">
                <a:latin typeface="Montserrat" pitchFamily="2" charset="77"/>
                <a:ea typeface="Times New Roman" panose="02020603050405020304" pitchFamily="18" charset="0"/>
              </a:rPr>
              <a:t>(1), 65-84. </a:t>
            </a:r>
            <a:endParaRPr lang="en-US" sz="1400" dirty="0">
              <a:latin typeface="Montserrat" pitchFamily="2" charset="77"/>
            </a:endParaRPr>
          </a:p>
          <a:p>
            <a:pPr>
              <a:lnSpc>
                <a:spcPct val="110000"/>
              </a:lnSpc>
            </a:pPr>
            <a:r>
              <a:rPr lang="en-US" sz="1400" dirty="0" err="1">
                <a:latin typeface="Montserrat" pitchFamily="2" charset="77"/>
              </a:rPr>
              <a:t>Ruhland</a:t>
            </a:r>
            <a:r>
              <a:rPr lang="en-US" sz="1400" dirty="0">
                <a:latin typeface="Montserrat" pitchFamily="2" charset="77"/>
              </a:rPr>
              <a:t>, E., Holmes, B., &amp; </a:t>
            </a:r>
            <a:r>
              <a:rPr lang="en-US" sz="1400" dirty="0" err="1">
                <a:latin typeface="Montserrat" pitchFamily="2" charset="77"/>
              </a:rPr>
              <a:t>Petkus</a:t>
            </a:r>
            <a:r>
              <a:rPr lang="en-US" sz="1400" dirty="0">
                <a:latin typeface="Montserrat" pitchFamily="2" charset="77"/>
              </a:rPr>
              <a:t>, A. (2020). The Role of Fines and Fees on Probation Outcomes. </a:t>
            </a:r>
            <a:r>
              <a:rPr lang="en-US" sz="1400" i="1" dirty="0">
                <a:latin typeface="Montserrat" pitchFamily="2" charset="77"/>
              </a:rPr>
              <a:t>Criminal Justice and Behavior</a:t>
            </a:r>
            <a:r>
              <a:rPr lang="en-US" sz="1400" dirty="0">
                <a:latin typeface="Montserrat" pitchFamily="2" charset="77"/>
              </a:rPr>
              <a:t>, </a:t>
            </a:r>
            <a:r>
              <a:rPr lang="en-US" sz="1400" i="1" dirty="0">
                <a:latin typeface="Montserrat" pitchFamily="2" charset="77"/>
              </a:rPr>
              <a:t>47</a:t>
            </a:r>
            <a:r>
              <a:rPr lang="en-US" sz="1400" dirty="0">
                <a:latin typeface="Montserrat" pitchFamily="2" charset="77"/>
              </a:rPr>
              <a:t>(10), 1244–1263. </a:t>
            </a:r>
            <a:r>
              <a:rPr lang="en-US" sz="1400" u="sng" dirty="0">
                <a:latin typeface="Montserrat" pitchFamily="2" charset="77"/>
                <a:hlinkClick r:id="rId3">
                  <a:extLst>
                    <a:ext uri="{A12FA001-AC4F-418D-AE19-62706E023703}">
                      <ahyp:hlinkClr xmlns:ahyp="http://schemas.microsoft.com/office/drawing/2018/hyperlinkcolor" val="tx"/>
                    </a:ext>
                  </a:extLst>
                </a:hlinkClick>
              </a:rPr>
              <a:t>https://doi.org/10.1177/0093854820918877</a:t>
            </a:r>
            <a:endParaRPr lang="en-US" sz="1400" u="sng" dirty="0">
              <a:latin typeface="Montserrat" pitchFamily="2" charset="77"/>
            </a:endParaRPr>
          </a:p>
          <a:p>
            <a:endParaRPr lang="en-US" sz="1280" dirty="0"/>
          </a:p>
        </p:txBody>
      </p:sp>
      <p:pic>
        <p:nvPicPr>
          <p:cNvPr id="4" name="Shape-1">
            <a:extLst>
              <a:ext uri="{FF2B5EF4-FFF2-40B4-BE49-F238E27FC236}">
                <a16:creationId xmlns:a16="http://schemas.microsoft.com/office/drawing/2014/main" id="{52095F83-FF45-BDB7-C2B0-E8392A8BE015}"/>
              </a:ext>
            </a:extLst>
          </p:cNvPr>
          <p:cNvPicPr>
            <a:picLocks noChangeAspect="1"/>
          </p:cNvPicPr>
          <p:nvPr/>
        </p:nvPicPr>
        <p:blipFill>
          <a:blip r:embed="rId4"/>
          <a:stretch>
            <a:fillRect/>
          </a:stretch>
        </p:blipFill>
        <p:spPr>
          <a:xfrm rot="16200000">
            <a:off x="8969836" y="3273885"/>
            <a:ext cx="7315200" cy="767429"/>
          </a:xfrm>
          <a:prstGeom prst="rect">
            <a:avLst/>
          </a:prstGeom>
        </p:spPr>
      </p:pic>
      <p:sp>
        <p:nvSpPr>
          <p:cNvPr id="5" name="Slide Number Placeholder 4">
            <a:extLst>
              <a:ext uri="{FF2B5EF4-FFF2-40B4-BE49-F238E27FC236}">
                <a16:creationId xmlns:a16="http://schemas.microsoft.com/office/drawing/2014/main" id="{73037C5D-E537-7BD7-AD9C-ECC7673FCFA9}"/>
              </a:ext>
            </a:extLst>
          </p:cNvPr>
          <p:cNvSpPr>
            <a:spLocks noGrp="1"/>
          </p:cNvSpPr>
          <p:nvPr>
            <p:ph type="sldNum" sz="quarter" idx="12"/>
          </p:nvPr>
        </p:nvSpPr>
        <p:spPr/>
        <p:txBody>
          <a:bodyPr/>
          <a:lstStyle/>
          <a:p>
            <a:fld id="{DF6943E6-0357-1B40-8726-50F09ABBA837}" type="slidenum">
              <a:rPr lang="en-US" smtClean="0"/>
              <a:pPr/>
              <a:t>48</a:t>
            </a:fld>
            <a:endParaRPr lang="en-US"/>
          </a:p>
        </p:txBody>
      </p:sp>
    </p:spTree>
    <p:extLst>
      <p:ext uri="{BB962C8B-B14F-4D97-AF65-F5344CB8AC3E}">
        <p14:creationId xmlns:p14="http://schemas.microsoft.com/office/powerpoint/2010/main" val="1510707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eam">
          <a:extLst>
            <a:ext uri="{FF2B5EF4-FFF2-40B4-BE49-F238E27FC236}">
              <a16:creationId xmlns:a16="http://schemas.microsoft.com/office/drawing/2014/main" id="{EC24976A-3F87-8E01-4972-ECFF1E254CA7}"/>
            </a:ext>
          </a:extLst>
        </p:cNvPr>
        <p:cNvGrpSpPr/>
        <p:nvPr/>
      </p:nvGrpSpPr>
      <p:grpSpPr>
        <a:xfrm>
          <a:off x="0" y="0"/>
          <a:ext cx="0" cy="0"/>
          <a:chOff x="0" y="0"/>
          <a:chExt cx="0" cy="0"/>
        </a:xfrm>
      </p:grpSpPr>
      <p:pic>
        <p:nvPicPr>
          <p:cNvPr id="18" name="Shape7">
            <a:extLst>
              <a:ext uri="{FF2B5EF4-FFF2-40B4-BE49-F238E27FC236}">
                <a16:creationId xmlns:a16="http://schemas.microsoft.com/office/drawing/2014/main" id="{2212BB3D-0A16-8EE5-BEA8-A6D9B0F6E7EC}"/>
              </a:ext>
            </a:extLst>
          </p:cNvPr>
          <p:cNvPicPr>
            <a:picLocks noChangeAspect="1"/>
          </p:cNvPicPr>
          <p:nvPr/>
        </p:nvPicPr>
        <p:blipFill>
          <a:blip r:embed="rId2"/>
          <a:stretch>
            <a:fillRect/>
          </a:stretch>
        </p:blipFill>
        <p:spPr>
          <a:xfrm>
            <a:off x="9806216" y="1803302"/>
            <a:ext cx="3022175" cy="4139614"/>
          </a:xfrm>
          <a:prstGeom prst="rect">
            <a:avLst/>
          </a:prstGeom>
        </p:spPr>
      </p:pic>
      <p:pic>
        <p:nvPicPr>
          <p:cNvPr id="2" name="Shape-1">
            <a:extLst>
              <a:ext uri="{FF2B5EF4-FFF2-40B4-BE49-F238E27FC236}">
                <a16:creationId xmlns:a16="http://schemas.microsoft.com/office/drawing/2014/main" id="{6EFB787B-2254-3891-A4F8-0345C25DF6A8}"/>
              </a:ext>
            </a:extLst>
          </p:cNvPr>
          <p:cNvPicPr>
            <a:picLocks noChangeAspect="1"/>
          </p:cNvPicPr>
          <p:nvPr/>
        </p:nvPicPr>
        <p:blipFill>
          <a:blip r:embed="rId3"/>
          <a:stretch>
            <a:fillRect/>
          </a:stretch>
        </p:blipFill>
        <p:spPr>
          <a:xfrm>
            <a:off x="0" y="6505576"/>
            <a:ext cx="13011150" cy="876300"/>
          </a:xfrm>
          <a:prstGeom prst="rect">
            <a:avLst/>
          </a:prstGeom>
        </p:spPr>
      </p:pic>
      <p:sp>
        <p:nvSpPr>
          <p:cNvPr id="3" name="Rectangle 2">
            <a:extLst>
              <a:ext uri="{FF2B5EF4-FFF2-40B4-BE49-F238E27FC236}">
                <a16:creationId xmlns:a16="http://schemas.microsoft.com/office/drawing/2014/main" id="{72AB8964-C564-C993-4F06-A46CAB3449B1}"/>
              </a:ext>
            </a:extLst>
          </p:cNvPr>
          <p:cNvSpPr/>
          <p:nvPr/>
        </p:nvSpPr>
        <p:spPr>
          <a:xfrm>
            <a:off x="1352392" y="647700"/>
            <a:ext cx="10319281" cy="876300"/>
          </a:xfrm>
          <a:prstGeom prst="rect">
            <a:avLst/>
          </a:prstGeom>
        </p:spPr>
        <p:txBody>
          <a:bodyPr spcFirstLastPara="0" lIns="95250" tIns="95250" rIns="95250" bIns="0" anchor="t"/>
          <a:lstStyle/>
          <a:p>
            <a:pPr algn="ctr" hangingPunct="0">
              <a:lnSpc>
                <a:spcPct val="100000"/>
              </a:lnSpc>
            </a:pPr>
            <a:r>
              <a:rPr lang="en-US" sz="4500" b="1" dirty="0">
                <a:solidFill>
                  <a:srgbClr val="292929"/>
                </a:solidFill>
                <a:latin typeface="Montserrat"/>
                <a:ea typeface="+mn-ea"/>
                <a:cs typeface="Montserrat"/>
              </a:rPr>
              <a:t>Contact Information</a:t>
            </a:r>
            <a:endParaRPr sz="4500" b="1" dirty="0">
              <a:solidFill>
                <a:srgbClr val="292929"/>
              </a:solidFill>
              <a:latin typeface="Montserrat"/>
              <a:ea typeface="+mn-ea"/>
              <a:cs typeface="Montserrat"/>
            </a:endParaRPr>
          </a:p>
        </p:txBody>
      </p:sp>
      <p:pic>
        <p:nvPicPr>
          <p:cNvPr id="4" name="Shape7">
            <a:extLst>
              <a:ext uri="{FF2B5EF4-FFF2-40B4-BE49-F238E27FC236}">
                <a16:creationId xmlns:a16="http://schemas.microsoft.com/office/drawing/2014/main" id="{5644656D-9ABA-77AD-1588-97B88E6975FB}"/>
              </a:ext>
            </a:extLst>
          </p:cNvPr>
          <p:cNvPicPr>
            <a:picLocks noChangeAspect="1"/>
          </p:cNvPicPr>
          <p:nvPr/>
        </p:nvPicPr>
        <p:blipFill>
          <a:blip r:embed="rId2"/>
          <a:stretch>
            <a:fillRect/>
          </a:stretch>
        </p:blipFill>
        <p:spPr>
          <a:xfrm>
            <a:off x="221513" y="1784726"/>
            <a:ext cx="3022175" cy="4139614"/>
          </a:xfrm>
          <a:prstGeom prst="rect">
            <a:avLst/>
          </a:prstGeom>
        </p:spPr>
      </p:pic>
      <p:pic>
        <p:nvPicPr>
          <p:cNvPr id="5" name="Shape7 copy 1">
            <a:extLst>
              <a:ext uri="{FF2B5EF4-FFF2-40B4-BE49-F238E27FC236}">
                <a16:creationId xmlns:a16="http://schemas.microsoft.com/office/drawing/2014/main" id="{4E37BDA4-6B1A-A9AA-7E53-001493BB44A1}"/>
              </a:ext>
            </a:extLst>
          </p:cNvPr>
          <p:cNvPicPr>
            <a:picLocks noChangeAspect="1"/>
          </p:cNvPicPr>
          <p:nvPr/>
        </p:nvPicPr>
        <p:blipFill>
          <a:blip r:embed="rId4"/>
          <a:stretch>
            <a:fillRect/>
          </a:stretch>
        </p:blipFill>
        <p:spPr>
          <a:xfrm>
            <a:off x="6627134" y="1803302"/>
            <a:ext cx="3022175" cy="4139614"/>
          </a:xfrm>
          <a:prstGeom prst="rect">
            <a:avLst/>
          </a:prstGeom>
        </p:spPr>
      </p:pic>
      <p:pic>
        <p:nvPicPr>
          <p:cNvPr id="7" name="Joseph Gonzalez">
            <a:extLst>
              <a:ext uri="{FF2B5EF4-FFF2-40B4-BE49-F238E27FC236}">
                <a16:creationId xmlns:a16="http://schemas.microsoft.com/office/drawing/2014/main" id="{0DC98084-71C4-E9AF-091F-ACF9F905F12C}"/>
              </a:ext>
            </a:extLst>
          </p:cNvPr>
          <p:cNvPicPr/>
          <p:nvPr/>
        </p:nvPicPr>
        <p:blipFill rotWithShape="1">
          <a:blip r:embed="rId5">
            <a:extLst>
              <a:ext uri="{28A0092B-C50C-407E-A947-70E740481C1C}">
                <a14:useLocalDpi xmlns:a14="http://schemas.microsoft.com/office/drawing/2010/main" val="0"/>
              </a:ext>
            </a:extLst>
          </a:blip>
          <a:srcRect/>
          <a:stretch/>
        </p:blipFill>
        <p:spPr>
          <a:xfrm>
            <a:off x="7190983" y="2373671"/>
            <a:ext cx="1894474" cy="2050095"/>
          </a:xfrm>
          <a:prstGeom prst="rect">
            <a:avLst/>
          </a:prstGeom>
          <a:ln>
            <a:solidFill>
              <a:schemeClr val="bg1"/>
            </a:solidFill>
          </a:ln>
        </p:spPr>
      </p:pic>
      <p:pic>
        <p:nvPicPr>
          <p:cNvPr id="8" name="Clarisse Meyer">
            <a:extLst>
              <a:ext uri="{FF2B5EF4-FFF2-40B4-BE49-F238E27FC236}">
                <a16:creationId xmlns:a16="http://schemas.microsoft.com/office/drawing/2014/main" id="{03FB8EFE-0611-4299-7A88-2BF31FBD4E0F}"/>
              </a:ext>
            </a:extLst>
          </p:cNvPr>
          <p:cNvPicPr/>
          <p:nvPr/>
        </p:nvPicPr>
        <p:blipFill rotWithShape="1">
          <a:blip r:embed="rId6">
            <a:extLst>
              <a:ext uri="{28A0092B-C50C-407E-A947-70E740481C1C}">
                <a14:useLocalDpi xmlns:a14="http://schemas.microsoft.com/office/drawing/2010/main" val="0"/>
              </a:ext>
            </a:extLst>
          </a:blip>
          <a:srcRect t="7635" b="11389"/>
          <a:stretch/>
        </p:blipFill>
        <p:spPr>
          <a:xfrm>
            <a:off x="850239" y="2412141"/>
            <a:ext cx="1839203" cy="2029997"/>
          </a:xfrm>
          <a:prstGeom prst="rect">
            <a:avLst/>
          </a:prstGeom>
          <a:ln>
            <a:solidFill>
              <a:schemeClr val="bg1"/>
            </a:solidFill>
          </a:ln>
        </p:spPr>
      </p:pic>
      <p:pic>
        <p:nvPicPr>
          <p:cNvPr id="9" name="Marie-Michèle Bouchard">
            <a:extLst>
              <a:ext uri="{FF2B5EF4-FFF2-40B4-BE49-F238E27FC236}">
                <a16:creationId xmlns:a16="http://schemas.microsoft.com/office/drawing/2014/main" id="{FB993B52-CEBF-6600-9DF8-9C44BADB121B}"/>
              </a:ext>
            </a:extLst>
          </p:cNvPr>
          <p:cNvPicPr/>
          <p:nvPr/>
        </p:nvPicPr>
        <p:blipFill rotWithShape="1">
          <a:blip r:embed="rId7">
            <a:extLst>
              <a:ext uri="{28A0092B-C50C-407E-A947-70E740481C1C}">
                <a14:useLocalDpi xmlns:a14="http://schemas.microsoft.com/office/drawing/2010/main" val="0"/>
              </a:ext>
            </a:extLst>
          </a:blip>
          <a:srcRect/>
          <a:stretch/>
        </p:blipFill>
        <p:spPr>
          <a:xfrm>
            <a:off x="10433673" y="2338394"/>
            <a:ext cx="1912813" cy="2026258"/>
          </a:xfrm>
          <a:prstGeom prst="rect">
            <a:avLst/>
          </a:prstGeom>
          <a:ln>
            <a:solidFill>
              <a:schemeClr val="bg1"/>
            </a:solidFill>
          </a:ln>
        </p:spPr>
      </p:pic>
      <p:sp>
        <p:nvSpPr>
          <p:cNvPr id="10" name="Rectangle 9">
            <a:extLst>
              <a:ext uri="{FF2B5EF4-FFF2-40B4-BE49-F238E27FC236}">
                <a16:creationId xmlns:a16="http://schemas.microsoft.com/office/drawing/2014/main" id="{40D0D258-BDC3-5458-A95F-0C9CE7D58280}"/>
              </a:ext>
            </a:extLst>
          </p:cNvPr>
          <p:cNvSpPr/>
          <p:nvPr/>
        </p:nvSpPr>
        <p:spPr>
          <a:xfrm>
            <a:off x="404007" y="4599372"/>
            <a:ext cx="2661557"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cs typeface="Montserrat"/>
              </a:rPr>
              <a:t>Ebony Ruhland, PhD</a:t>
            </a:r>
            <a:endParaRPr sz="1550" b="1" dirty="0">
              <a:solidFill>
                <a:schemeClr val="bg1"/>
              </a:solidFill>
              <a:latin typeface="Montserrat"/>
              <a:ea typeface="+mn-ea"/>
              <a:cs typeface="Montserrat"/>
            </a:endParaRPr>
          </a:p>
        </p:txBody>
      </p:sp>
      <p:sp>
        <p:nvSpPr>
          <p:cNvPr id="11" name="Rectangle 10">
            <a:extLst>
              <a:ext uri="{FF2B5EF4-FFF2-40B4-BE49-F238E27FC236}">
                <a16:creationId xmlns:a16="http://schemas.microsoft.com/office/drawing/2014/main" id="{CB165640-6AD0-A5F1-31B1-B62D84EE2BD4}"/>
              </a:ext>
            </a:extLst>
          </p:cNvPr>
          <p:cNvSpPr/>
          <p:nvPr/>
        </p:nvSpPr>
        <p:spPr>
          <a:xfrm>
            <a:off x="850239" y="5219590"/>
            <a:ext cx="1714829" cy="470181"/>
          </a:xfrm>
          <a:prstGeom prst="rect">
            <a:avLst/>
          </a:prstGeom>
        </p:spPr>
        <p:txBody>
          <a:bodyPr spcFirstLastPara="0" lIns="109344" tIns="109344" rIns="109344" bIns="0" anchor="t"/>
          <a:lstStyle/>
          <a:p>
            <a:pPr algn="ctr" hangingPunct="0">
              <a:lnSpc>
                <a:spcPct val="108333"/>
              </a:lnSpc>
            </a:pPr>
            <a:endParaRPr sz="1550" dirty="0">
              <a:solidFill>
                <a:schemeClr val="bg1"/>
              </a:solidFill>
              <a:latin typeface="Montserrat"/>
              <a:ea typeface="+mn-ea"/>
              <a:cs typeface="Montserrat"/>
            </a:endParaRPr>
          </a:p>
        </p:txBody>
      </p:sp>
      <p:sp>
        <p:nvSpPr>
          <p:cNvPr id="12" name="Rectangle 11">
            <a:extLst>
              <a:ext uri="{FF2B5EF4-FFF2-40B4-BE49-F238E27FC236}">
                <a16:creationId xmlns:a16="http://schemas.microsoft.com/office/drawing/2014/main" id="{B2904B0D-D190-408E-51B2-A03DBFDBA0D2}"/>
              </a:ext>
            </a:extLst>
          </p:cNvPr>
          <p:cNvSpPr/>
          <p:nvPr/>
        </p:nvSpPr>
        <p:spPr>
          <a:xfrm>
            <a:off x="6627134" y="4617948"/>
            <a:ext cx="3022175"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LaToya Wesley-Colm, PhD</a:t>
            </a:r>
            <a:endParaRPr sz="1550" b="1" dirty="0">
              <a:solidFill>
                <a:schemeClr val="bg1"/>
              </a:solidFill>
              <a:latin typeface="Montserrat"/>
              <a:ea typeface="+mn-ea"/>
              <a:cs typeface="Montserrat"/>
            </a:endParaRPr>
          </a:p>
        </p:txBody>
      </p:sp>
      <p:sp>
        <p:nvSpPr>
          <p:cNvPr id="13" name="Rectangle 12">
            <a:extLst>
              <a:ext uri="{FF2B5EF4-FFF2-40B4-BE49-F238E27FC236}">
                <a16:creationId xmlns:a16="http://schemas.microsoft.com/office/drawing/2014/main" id="{A2A5CEA6-A9D8-E553-5C43-EF01666ABE1A}"/>
              </a:ext>
            </a:extLst>
          </p:cNvPr>
          <p:cNvSpPr/>
          <p:nvPr/>
        </p:nvSpPr>
        <p:spPr>
          <a:xfrm>
            <a:off x="6873227" y="5003075"/>
            <a:ext cx="2554664" cy="470181"/>
          </a:xfrm>
          <a:prstGeom prst="rect">
            <a:avLst/>
          </a:prstGeom>
        </p:spPr>
        <p:txBody>
          <a:bodyPr spcFirstLastPara="0" lIns="109344" tIns="109344" rIns="109344" bIns="0" anchor="t"/>
          <a:lstStyle/>
          <a:p>
            <a:pPr algn="ctr" hangingPunct="0">
              <a:lnSpc>
                <a:spcPts val="1660"/>
              </a:lnSpc>
            </a:pPr>
            <a:r>
              <a:rPr lang="en-US" sz="1200" dirty="0" err="1">
                <a:solidFill>
                  <a:schemeClr val="bg1"/>
                </a:solidFill>
                <a:latin typeface="Montserrat"/>
                <a:ea typeface="+mn-ea"/>
                <a:cs typeface="Montserrat"/>
              </a:rPr>
              <a:t>lwesleycolm@mossjustice.org</a:t>
            </a:r>
            <a:r>
              <a:rPr lang="en-US" sz="1200" dirty="0">
                <a:solidFill>
                  <a:schemeClr val="bg1"/>
                </a:solidFill>
                <a:latin typeface="Montserrat"/>
                <a:ea typeface="+mn-ea"/>
                <a:cs typeface="Montserrat"/>
              </a:rPr>
              <a:t>  </a:t>
            </a:r>
            <a:endParaRPr sz="1200" dirty="0">
              <a:solidFill>
                <a:schemeClr val="bg1"/>
              </a:solidFill>
              <a:latin typeface="Montserrat"/>
              <a:ea typeface="+mn-ea"/>
              <a:cs typeface="Montserrat"/>
            </a:endParaRPr>
          </a:p>
        </p:txBody>
      </p:sp>
      <p:sp>
        <p:nvSpPr>
          <p:cNvPr id="14" name="Rectangle 13">
            <a:extLst>
              <a:ext uri="{FF2B5EF4-FFF2-40B4-BE49-F238E27FC236}">
                <a16:creationId xmlns:a16="http://schemas.microsoft.com/office/drawing/2014/main" id="{D49CFCEA-DD8A-12B3-A840-BC8305740281}"/>
              </a:ext>
            </a:extLst>
          </p:cNvPr>
          <p:cNvSpPr/>
          <p:nvPr/>
        </p:nvSpPr>
        <p:spPr>
          <a:xfrm>
            <a:off x="9893954" y="4589826"/>
            <a:ext cx="2884693"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Shawn Flower, PhD</a:t>
            </a:r>
            <a:endParaRPr sz="1550" b="1" dirty="0">
              <a:solidFill>
                <a:schemeClr val="bg1"/>
              </a:solidFill>
              <a:latin typeface="Montserrat"/>
              <a:ea typeface="+mn-ea"/>
              <a:cs typeface="Montserrat"/>
            </a:endParaRPr>
          </a:p>
        </p:txBody>
      </p:sp>
      <p:sp>
        <p:nvSpPr>
          <p:cNvPr id="15" name="Rectangle 14">
            <a:extLst>
              <a:ext uri="{FF2B5EF4-FFF2-40B4-BE49-F238E27FC236}">
                <a16:creationId xmlns:a16="http://schemas.microsoft.com/office/drawing/2014/main" id="{575E1FED-C6CD-8940-6E91-67DCF620AA84}"/>
              </a:ext>
            </a:extLst>
          </p:cNvPr>
          <p:cNvSpPr/>
          <p:nvPr/>
        </p:nvSpPr>
        <p:spPr>
          <a:xfrm>
            <a:off x="9866188" y="4910075"/>
            <a:ext cx="2962203" cy="470181"/>
          </a:xfrm>
          <a:prstGeom prst="rect">
            <a:avLst/>
          </a:prstGeom>
        </p:spPr>
        <p:txBody>
          <a:bodyPr spcFirstLastPara="0" lIns="109344" tIns="109344" rIns="109344" bIns="0" anchor="t"/>
          <a:lstStyle/>
          <a:p>
            <a:pPr algn="ctr" hangingPunct="0">
              <a:lnSpc>
                <a:spcPts val="1660"/>
              </a:lnSpc>
            </a:pPr>
            <a:r>
              <a:rPr lang="en-US" sz="1200" dirty="0" err="1">
                <a:solidFill>
                  <a:schemeClr val="bg1"/>
                </a:solidFill>
                <a:latin typeface="Montserrat"/>
                <a:ea typeface="+mn-ea"/>
                <a:cs typeface="Montserrat"/>
              </a:rPr>
              <a:t>shawn@choiceresearchassoc.com</a:t>
            </a:r>
            <a:r>
              <a:rPr lang="en-US" sz="1200" dirty="0">
                <a:solidFill>
                  <a:schemeClr val="bg1"/>
                </a:solidFill>
                <a:latin typeface="Montserrat"/>
                <a:ea typeface="+mn-ea"/>
                <a:cs typeface="Montserrat"/>
              </a:rPr>
              <a:t> </a:t>
            </a:r>
            <a:endParaRPr sz="1200" dirty="0">
              <a:solidFill>
                <a:schemeClr val="bg1"/>
              </a:solidFill>
              <a:latin typeface="Montserrat"/>
              <a:ea typeface="+mn-ea"/>
              <a:cs typeface="Montserrat"/>
            </a:endParaRPr>
          </a:p>
        </p:txBody>
      </p:sp>
      <p:sp>
        <p:nvSpPr>
          <p:cNvPr id="16" name="Rectangle 15">
            <a:extLst>
              <a:ext uri="{FF2B5EF4-FFF2-40B4-BE49-F238E27FC236}">
                <a16:creationId xmlns:a16="http://schemas.microsoft.com/office/drawing/2014/main" id="{CE44F53C-8D59-AFDE-946C-CD65AD0D02BC}"/>
              </a:ext>
            </a:extLst>
          </p:cNvPr>
          <p:cNvSpPr/>
          <p:nvPr/>
        </p:nvSpPr>
        <p:spPr>
          <a:xfrm>
            <a:off x="404007" y="4994984"/>
            <a:ext cx="2661556" cy="470181"/>
          </a:xfrm>
          <a:prstGeom prst="rect">
            <a:avLst/>
          </a:prstGeom>
        </p:spPr>
        <p:txBody>
          <a:bodyPr spcFirstLastPara="0" lIns="109344" tIns="109344" rIns="109344" bIns="0" anchor="t"/>
          <a:lstStyle/>
          <a:p>
            <a:pPr algn="ctr" hangingPunct="0">
              <a:lnSpc>
                <a:spcPts val="1660"/>
              </a:lnSpc>
            </a:pPr>
            <a:r>
              <a:rPr lang="en-US" sz="1200" dirty="0" err="1">
                <a:solidFill>
                  <a:schemeClr val="bg1"/>
                </a:solidFill>
                <a:latin typeface="Montserrat"/>
                <a:ea typeface="+mn-ea"/>
                <a:cs typeface="Montserrat"/>
              </a:rPr>
              <a:t>Ebony.Ruhland@Rutgers.edu</a:t>
            </a:r>
            <a:endParaRPr sz="1200" dirty="0">
              <a:solidFill>
                <a:schemeClr val="bg1"/>
              </a:solidFill>
              <a:latin typeface="Montserrat"/>
              <a:ea typeface="+mn-ea"/>
              <a:cs typeface="Montserrat"/>
            </a:endParaRPr>
          </a:p>
        </p:txBody>
      </p:sp>
      <p:pic>
        <p:nvPicPr>
          <p:cNvPr id="17" name="Shape7 copy 1">
            <a:extLst>
              <a:ext uri="{FF2B5EF4-FFF2-40B4-BE49-F238E27FC236}">
                <a16:creationId xmlns:a16="http://schemas.microsoft.com/office/drawing/2014/main" id="{3843BCDF-B9B3-C06C-C4BA-9939CDA5EE38}"/>
              </a:ext>
            </a:extLst>
          </p:cNvPr>
          <p:cNvPicPr>
            <a:picLocks noChangeAspect="1"/>
          </p:cNvPicPr>
          <p:nvPr/>
        </p:nvPicPr>
        <p:blipFill>
          <a:blip r:embed="rId4"/>
          <a:stretch>
            <a:fillRect/>
          </a:stretch>
        </p:blipFill>
        <p:spPr>
          <a:xfrm>
            <a:off x="3421813" y="1803302"/>
            <a:ext cx="3022175" cy="4139614"/>
          </a:xfrm>
          <a:prstGeom prst="rect">
            <a:avLst/>
          </a:prstGeom>
          <a:noFill/>
        </p:spPr>
      </p:pic>
      <p:pic>
        <p:nvPicPr>
          <p:cNvPr id="19" name="Joseph Gonzalez">
            <a:extLst>
              <a:ext uri="{FF2B5EF4-FFF2-40B4-BE49-F238E27FC236}">
                <a16:creationId xmlns:a16="http://schemas.microsoft.com/office/drawing/2014/main" id="{8E2AECD5-7660-3657-AC4B-E3ADD134642F}"/>
              </a:ext>
            </a:extLst>
          </p:cNvPr>
          <p:cNvPicPr/>
          <p:nvPr/>
        </p:nvPicPr>
        <p:blipFill rotWithShape="1">
          <a:blip r:embed="rId8">
            <a:extLst>
              <a:ext uri="{28A0092B-C50C-407E-A947-70E740481C1C}">
                <a14:useLocalDpi xmlns:a14="http://schemas.microsoft.com/office/drawing/2010/main" val="0"/>
              </a:ext>
            </a:extLst>
          </a:blip>
          <a:srcRect/>
          <a:stretch/>
        </p:blipFill>
        <p:spPr>
          <a:xfrm>
            <a:off x="3913050" y="2373671"/>
            <a:ext cx="2044721" cy="2109421"/>
          </a:xfrm>
          <a:prstGeom prst="rect">
            <a:avLst/>
          </a:prstGeom>
          <a:ln>
            <a:solidFill>
              <a:schemeClr val="bg1"/>
            </a:solidFill>
          </a:ln>
        </p:spPr>
      </p:pic>
      <p:sp>
        <p:nvSpPr>
          <p:cNvPr id="20" name="Rectangle 19">
            <a:extLst>
              <a:ext uri="{FF2B5EF4-FFF2-40B4-BE49-F238E27FC236}">
                <a16:creationId xmlns:a16="http://schemas.microsoft.com/office/drawing/2014/main" id="{7F590F1D-77B6-DBCA-E42F-D2C8931B5859}"/>
              </a:ext>
            </a:extLst>
          </p:cNvPr>
          <p:cNvSpPr/>
          <p:nvPr/>
        </p:nvSpPr>
        <p:spPr>
          <a:xfrm>
            <a:off x="3342416" y="4681051"/>
            <a:ext cx="3022175" cy="470181"/>
          </a:xfrm>
          <a:prstGeom prst="rect">
            <a:avLst/>
          </a:prstGeom>
        </p:spPr>
        <p:txBody>
          <a:bodyPr spcFirstLastPara="0" lIns="109344" tIns="109344" rIns="109344" bIns="0" anchor="t"/>
          <a:lstStyle/>
          <a:p>
            <a:pPr algn="ctr" hangingPunct="0">
              <a:lnSpc>
                <a:spcPct val="108333"/>
              </a:lnSpc>
            </a:pPr>
            <a:r>
              <a:rPr lang="en-US" sz="1550" b="1" dirty="0">
                <a:solidFill>
                  <a:schemeClr val="bg1"/>
                </a:solidFill>
                <a:latin typeface="Montserrat"/>
                <a:ea typeface="+mn-ea"/>
                <a:cs typeface="Montserrat"/>
              </a:rPr>
              <a:t>Andie Moss</a:t>
            </a:r>
            <a:endParaRPr sz="1550" b="1" dirty="0">
              <a:solidFill>
                <a:schemeClr val="bg1"/>
              </a:solidFill>
              <a:latin typeface="Montserrat"/>
              <a:ea typeface="+mn-ea"/>
              <a:cs typeface="Montserrat"/>
            </a:endParaRPr>
          </a:p>
        </p:txBody>
      </p:sp>
      <p:sp>
        <p:nvSpPr>
          <p:cNvPr id="21" name="Rectangle 20">
            <a:extLst>
              <a:ext uri="{FF2B5EF4-FFF2-40B4-BE49-F238E27FC236}">
                <a16:creationId xmlns:a16="http://schemas.microsoft.com/office/drawing/2014/main" id="{AD823FC6-3705-0D6B-DBDF-CA586207B3AF}"/>
              </a:ext>
            </a:extLst>
          </p:cNvPr>
          <p:cNvSpPr/>
          <p:nvPr/>
        </p:nvSpPr>
        <p:spPr>
          <a:xfrm>
            <a:off x="3576171" y="5013349"/>
            <a:ext cx="2554664" cy="470181"/>
          </a:xfrm>
          <a:prstGeom prst="rect">
            <a:avLst/>
          </a:prstGeom>
        </p:spPr>
        <p:txBody>
          <a:bodyPr spcFirstLastPara="0" lIns="109344" tIns="109344" rIns="109344" bIns="0" anchor="t"/>
          <a:lstStyle/>
          <a:p>
            <a:pPr algn="ctr" hangingPunct="0">
              <a:lnSpc>
                <a:spcPts val="1660"/>
              </a:lnSpc>
            </a:pPr>
            <a:r>
              <a:rPr lang="en-US" sz="1200" dirty="0" err="1">
                <a:solidFill>
                  <a:schemeClr val="bg1"/>
                </a:solidFill>
                <a:latin typeface="Montserrat"/>
                <a:ea typeface="+mn-ea"/>
                <a:cs typeface="Montserrat"/>
              </a:rPr>
              <a:t>amoss@mossgroup.us</a:t>
            </a:r>
            <a:r>
              <a:rPr lang="en-US" sz="1200" dirty="0">
                <a:solidFill>
                  <a:schemeClr val="bg1"/>
                </a:solidFill>
                <a:latin typeface="Montserrat"/>
                <a:ea typeface="+mn-ea"/>
                <a:cs typeface="Montserrat"/>
              </a:rPr>
              <a:t> </a:t>
            </a:r>
            <a:endParaRPr sz="1200" dirty="0">
              <a:solidFill>
                <a:schemeClr val="bg1"/>
              </a:solidFill>
              <a:latin typeface="Montserrat"/>
              <a:ea typeface="+mn-ea"/>
              <a:cs typeface="Montserrat"/>
            </a:endParaRPr>
          </a:p>
        </p:txBody>
      </p:sp>
      <p:sp>
        <p:nvSpPr>
          <p:cNvPr id="6" name="TextBox 5">
            <a:extLst>
              <a:ext uri="{FF2B5EF4-FFF2-40B4-BE49-F238E27FC236}">
                <a16:creationId xmlns:a16="http://schemas.microsoft.com/office/drawing/2014/main" id="{A0697BE6-DFCF-21D2-4A0B-6CEECD66D323}"/>
              </a:ext>
            </a:extLst>
          </p:cNvPr>
          <p:cNvSpPr txBox="1"/>
          <p:nvPr/>
        </p:nvSpPr>
        <p:spPr>
          <a:xfrm>
            <a:off x="4206240" y="6667500"/>
            <a:ext cx="4879217" cy="461665"/>
          </a:xfrm>
          <a:prstGeom prst="rect">
            <a:avLst/>
          </a:prstGeom>
          <a:noFill/>
        </p:spPr>
        <p:txBody>
          <a:bodyPr wrap="square" rtlCol="0">
            <a:spAutoFit/>
          </a:bodyPr>
          <a:lstStyle/>
          <a:p>
            <a:pPr algn="ctr"/>
            <a:r>
              <a:rPr lang="en-US" sz="2400" dirty="0" err="1">
                <a:solidFill>
                  <a:schemeClr val="bg1"/>
                </a:solidFill>
                <a:latin typeface="Montserrat" pitchFamily="2" charset="77"/>
              </a:rPr>
              <a:t>mossjustice.org</a:t>
            </a:r>
            <a:endParaRPr lang="en-US" sz="2400" dirty="0">
              <a:solidFill>
                <a:schemeClr val="bg1"/>
              </a:solidFill>
              <a:latin typeface="Montserrat" pitchFamily="2" charset="77"/>
            </a:endParaRPr>
          </a:p>
        </p:txBody>
      </p:sp>
      <p:sp>
        <p:nvSpPr>
          <p:cNvPr id="22" name="Slide Number Placeholder 21">
            <a:extLst>
              <a:ext uri="{FF2B5EF4-FFF2-40B4-BE49-F238E27FC236}">
                <a16:creationId xmlns:a16="http://schemas.microsoft.com/office/drawing/2014/main" id="{82FC02F6-D5E1-6570-A461-2602694C2F97}"/>
              </a:ext>
            </a:extLst>
          </p:cNvPr>
          <p:cNvSpPr>
            <a:spLocks noGrp="1"/>
          </p:cNvSpPr>
          <p:nvPr>
            <p:ph type="sldNum" sz="quarter" idx="12"/>
          </p:nvPr>
        </p:nvSpPr>
        <p:spPr/>
        <p:txBody>
          <a:bodyPr/>
          <a:lstStyle/>
          <a:p>
            <a:fld id="{6CB18C70-803E-428A-BAB3-289BE172EF8D}" type="slidenum">
              <a:rPr lang="en-US" smtClean="0"/>
              <a:t>49</a:t>
            </a:fld>
            <a:endParaRPr lang="en-US"/>
          </a:p>
        </p:txBody>
      </p:sp>
    </p:spTree>
    <p:extLst>
      <p:ext uri="{BB962C8B-B14F-4D97-AF65-F5344CB8AC3E}">
        <p14:creationId xmlns:p14="http://schemas.microsoft.com/office/powerpoint/2010/main" val="100099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6E6EF3FA-0C0E-3F77-3AA6-BC0E4D09FDF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1FED2C15-2E76-D5D5-1E37-6463477BC3A2}"/>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48167856-B6FC-F41D-C935-1C180D5F9720}"/>
              </a:ext>
            </a:extLst>
          </p:cNvPr>
          <p:cNvSpPr/>
          <p:nvPr/>
        </p:nvSpPr>
        <p:spPr>
          <a:xfrm>
            <a:off x="1582607" y="979192"/>
            <a:ext cx="9423698"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MJP’s Key Areas of Focus</a:t>
            </a:r>
          </a:p>
        </p:txBody>
      </p:sp>
      <p:sp>
        <p:nvSpPr>
          <p:cNvPr id="6" name="TextBox 5">
            <a:extLst>
              <a:ext uri="{FF2B5EF4-FFF2-40B4-BE49-F238E27FC236}">
                <a16:creationId xmlns:a16="http://schemas.microsoft.com/office/drawing/2014/main" id="{503E77E5-8953-D57C-D45B-CC4CB4E23003}"/>
              </a:ext>
            </a:extLst>
          </p:cNvPr>
          <p:cNvSpPr txBox="1"/>
          <p:nvPr/>
        </p:nvSpPr>
        <p:spPr>
          <a:xfrm>
            <a:off x="1029932" y="1498223"/>
            <a:ext cx="10757647" cy="523220"/>
          </a:xfrm>
          <a:prstGeom prst="rect">
            <a:avLst/>
          </a:prstGeom>
          <a:noFill/>
        </p:spPr>
        <p:txBody>
          <a:bodyPr wrap="square" rtlCol="0">
            <a:spAutoFit/>
          </a:bodyPr>
          <a:lstStyle/>
          <a:p>
            <a:pPr algn="l"/>
            <a:r>
              <a:rPr lang="en-US" sz="2800" b="1" i="0" dirty="0">
                <a:solidFill>
                  <a:srgbClr val="000000"/>
                </a:solidFill>
                <a:effectLst/>
                <a:latin typeface="Aptos" panose="020B0004020202020204" pitchFamily="34" charset="0"/>
              </a:rPr>
              <a:t> </a:t>
            </a:r>
            <a:endParaRPr lang="en-US" dirty="0"/>
          </a:p>
        </p:txBody>
      </p:sp>
      <p:graphicFrame>
        <p:nvGraphicFramePr>
          <p:cNvPr id="7" name="TextBox 5">
            <a:extLst>
              <a:ext uri="{FF2B5EF4-FFF2-40B4-BE49-F238E27FC236}">
                <a16:creationId xmlns:a16="http://schemas.microsoft.com/office/drawing/2014/main" id="{9DC8678D-845D-B7E2-86AF-96692299DBDB}"/>
              </a:ext>
            </a:extLst>
          </p:cNvPr>
          <p:cNvGraphicFramePr/>
          <p:nvPr>
            <p:extLst>
              <p:ext uri="{D42A27DB-BD31-4B8C-83A1-F6EECF244321}">
                <p14:modId xmlns:p14="http://schemas.microsoft.com/office/powerpoint/2010/main" val="661626685"/>
              </p:ext>
            </p:extLst>
          </p:nvPr>
        </p:nvGraphicFramePr>
        <p:xfrm>
          <a:off x="573790" y="1498223"/>
          <a:ext cx="11212359" cy="48377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Slide Number Placeholder 10">
            <a:extLst>
              <a:ext uri="{FF2B5EF4-FFF2-40B4-BE49-F238E27FC236}">
                <a16:creationId xmlns:a16="http://schemas.microsoft.com/office/drawing/2014/main" id="{2BF3FD80-332B-7B46-7AEF-2B6877202284}"/>
              </a:ext>
            </a:extLst>
          </p:cNvPr>
          <p:cNvSpPr>
            <a:spLocks noGrp="1"/>
          </p:cNvSpPr>
          <p:nvPr>
            <p:ph type="sldNum" sz="quarter" idx="12"/>
          </p:nvPr>
        </p:nvSpPr>
        <p:spPr>
          <a:xfrm>
            <a:off x="10719349" y="6785333"/>
            <a:ext cx="2133600" cy="365125"/>
          </a:xfrm>
        </p:spPr>
        <p:txBody>
          <a:bodyPr/>
          <a:lstStyle/>
          <a:p>
            <a:fld id="{6CB18C70-803E-428A-BAB3-289BE172EF8D}" type="slidenum">
              <a:rPr lang="en-US" sz="2000" smtClean="0">
                <a:solidFill>
                  <a:schemeClr val="bg1"/>
                </a:solidFill>
                <a:latin typeface="Montserrat" pitchFamily="2" charset="77"/>
              </a:rPr>
              <a:t>5</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3627646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rcRect l="363" t="15734" r="363" b="545"/>
          <a:stretch>
            <a:fillRect/>
          </a:stretch>
        </a:blipFill>
        <a:effectLst/>
      </p:bgPr>
    </p:bg>
    <p:spTree>
      <p:nvGrpSpPr>
        <p:cNvPr id="1" name="Thank You"/>
        <p:cNvGrpSpPr/>
        <p:nvPr/>
      </p:nvGrpSpPr>
      <p:grpSpPr>
        <a:xfrm>
          <a:off x="0" y="0"/>
          <a:ext cx="0" cy="0"/>
          <a:chOff x="0" y="0"/>
          <a:chExt cx="0" cy="0"/>
        </a:xfrm>
      </p:grpSpPr>
      <p:sp>
        <p:nvSpPr>
          <p:cNvPr id="2" name="Rectangle 1"/>
          <p:cNvSpPr/>
          <p:nvPr/>
        </p:nvSpPr>
        <p:spPr>
          <a:xfrm>
            <a:off x="785606" y="3662913"/>
            <a:ext cx="11214149" cy="1447800"/>
          </a:xfrm>
          <a:prstGeom prst="rect">
            <a:avLst/>
          </a:prstGeom>
        </p:spPr>
        <p:txBody>
          <a:bodyPr spcFirstLastPara="0" lIns="95250" tIns="95250" rIns="95250" bIns="0" anchor="t"/>
          <a:lstStyle/>
          <a:p>
            <a:pPr algn="ctr" hangingPunct="0">
              <a:lnSpc>
                <a:spcPct val="100000"/>
              </a:lnSpc>
            </a:pPr>
            <a:r>
              <a:rPr sz="8250" b="1">
                <a:solidFill>
                  <a:srgbClr val="FFFFFF"/>
                </a:solidFill>
                <a:latin typeface="Montserrat"/>
                <a:ea typeface="+mn-ea"/>
                <a:cs typeface="Montserrat"/>
              </a:rPr>
              <a:t>THANK YOU!</a:t>
            </a:r>
          </a:p>
        </p:txBody>
      </p:sp>
      <p:pic>
        <p:nvPicPr>
          <p:cNvPr id="3" name="Shape-1"/>
          <p:cNvPicPr>
            <a:picLocks noChangeAspect="1"/>
          </p:cNvPicPr>
          <p:nvPr/>
        </p:nvPicPr>
        <p:blipFill>
          <a:blip r:embed="rId3"/>
          <a:stretch>
            <a:fillRect/>
          </a:stretch>
        </p:blipFill>
        <p:spPr>
          <a:xfrm>
            <a:off x="-114187" y="3851"/>
            <a:ext cx="13243126" cy="1222521"/>
          </a:xfrm>
          <a:prstGeom prst="rect">
            <a:avLst/>
          </a:prstGeom>
        </p:spPr>
      </p:pic>
      <p:pic>
        <p:nvPicPr>
          <p:cNvPr id="4" name="image"/>
          <p:cNvPicPr/>
          <p:nvPr/>
        </p:nvPicPr>
        <p:blipFill rotWithShape="1">
          <a:blip r:embed="rId4"/>
          <a:stretch>
            <a:fillRect/>
          </a:stretch>
        </p:blipFill>
        <p:spPr>
          <a:xfrm>
            <a:off x="231090" y="241124"/>
            <a:ext cx="2985446" cy="834641"/>
          </a:xfrm>
          <a:prstGeom prst="rect">
            <a:avLst/>
          </a:prstGeom>
        </p:spPr>
      </p:pic>
      <p:sp>
        <p:nvSpPr>
          <p:cNvPr id="5" name="Slide Number Placeholder 4">
            <a:extLst>
              <a:ext uri="{FF2B5EF4-FFF2-40B4-BE49-F238E27FC236}">
                <a16:creationId xmlns:a16="http://schemas.microsoft.com/office/drawing/2014/main" id="{4C5FA804-0A81-67AD-C727-6C3B4A797125}"/>
              </a:ext>
            </a:extLst>
          </p:cNvPr>
          <p:cNvSpPr>
            <a:spLocks noGrp="1"/>
          </p:cNvSpPr>
          <p:nvPr>
            <p:ph type="sldNum" sz="quarter" idx="12"/>
          </p:nvPr>
        </p:nvSpPr>
        <p:spPr/>
        <p:txBody>
          <a:bodyPr/>
          <a:lstStyle/>
          <a:p>
            <a:fld id="{6CB18C70-803E-428A-BAB3-289BE172EF8D}" type="slidenum">
              <a:rPr lang="en-US" smtClean="0"/>
              <a:t>50</a:t>
            </a:fld>
            <a:endParaRPr lang="en-US"/>
          </a:p>
        </p:txBody>
      </p:sp>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14C7A1C2-80B0-EEF9-5EC6-F7C57DFBDFBB}"/>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4115C1FA-5681-71ED-17C8-7DDF5C9C8EB8}"/>
              </a:ext>
            </a:extLst>
          </p:cNvPr>
          <p:cNvPicPr>
            <a:picLocks noChangeAspect="1"/>
          </p:cNvPicPr>
          <p:nvPr/>
        </p:nvPicPr>
        <p:blipFill>
          <a:blip r:embed="rId3"/>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C00950F7-5B8F-9929-DD79-C88E63582144}"/>
              </a:ext>
            </a:extLst>
          </p:cNvPr>
          <p:cNvSpPr/>
          <p:nvPr/>
        </p:nvSpPr>
        <p:spPr>
          <a:xfrm>
            <a:off x="1575640" y="1959223"/>
            <a:ext cx="9423698" cy="1131276"/>
          </a:xfrm>
          <a:prstGeom prst="rect">
            <a:avLst/>
          </a:prstGeom>
        </p:spPr>
        <p:txBody>
          <a:bodyPr spcFirstLastPara="0" lIns="95250" tIns="95250" rIns="95250" bIns="0" anchor="t"/>
          <a:lstStyle/>
          <a:p>
            <a:pPr algn="ctr" hangingPunct="0">
              <a:lnSpc>
                <a:spcPct val="100000"/>
              </a:lnSpc>
            </a:pPr>
            <a:r>
              <a:rPr lang="en-US" sz="4800" b="1" dirty="0">
                <a:solidFill>
                  <a:srgbClr val="292929"/>
                </a:solidFill>
                <a:latin typeface="Montserrat"/>
                <a:ea typeface="+mn-ea"/>
                <a:cs typeface="Montserrat"/>
              </a:rPr>
              <a:t>About The Anat Project</a:t>
            </a:r>
          </a:p>
        </p:txBody>
      </p:sp>
      <p:sp>
        <p:nvSpPr>
          <p:cNvPr id="6" name="TextBox 5">
            <a:extLst>
              <a:ext uri="{FF2B5EF4-FFF2-40B4-BE49-F238E27FC236}">
                <a16:creationId xmlns:a16="http://schemas.microsoft.com/office/drawing/2014/main" id="{396CD870-EE39-C1E2-6800-CBCBA0F0CC05}"/>
              </a:ext>
            </a:extLst>
          </p:cNvPr>
          <p:cNvSpPr txBox="1"/>
          <p:nvPr/>
        </p:nvSpPr>
        <p:spPr>
          <a:xfrm>
            <a:off x="1104900" y="3236175"/>
            <a:ext cx="10365179" cy="1631216"/>
          </a:xfrm>
          <a:prstGeom prst="rect">
            <a:avLst/>
          </a:prstGeom>
          <a:noFill/>
        </p:spPr>
        <p:txBody>
          <a:bodyPr wrap="square" rtlCol="0">
            <a:spAutoFit/>
          </a:bodyPr>
          <a:lstStyle/>
          <a:p>
            <a:pPr algn="ctr"/>
            <a:r>
              <a:rPr lang="en-US" sz="2000" dirty="0">
                <a:latin typeface="Montserrat" pitchFamily="2" charset="77"/>
              </a:rPr>
              <a:t>The Anat Project seeks to engage with scholars and researchers exploring topics identified as gaps in the criminal justice system and disseminate their findings to judges and other judicial system actors.  By sharing evolving evidence-based criminology research data, this will help avoid implicit bias, reduce recidivism, and promote successful reentry.</a:t>
            </a:r>
          </a:p>
        </p:txBody>
      </p:sp>
      <p:pic>
        <p:nvPicPr>
          <p:cNvPr id="5" name="image">
            <a:extLst>
              <a:ext uri="{FF2B5EF4-FFF2-40B4-BE49-F238E27FC236}">
                <a16:creationId xmlns:a16="http://schemas.microsoft.com/office/drawing/2014/main" id="{7FC4A57C-C5C2-438B-0592-12BDE067B953}"/>
              </a:ext>
            </a:extLst>
          </p:cNvPr>
          <p:cNvPicPr/>
          <p:nvPr/>
        </p:nvPicPr>
        <p:blipFill rotWithShape="1">
          <a:blip r:embed="rId4"/>
          <a:stretch>
            <a:fillRect/>
          </a:stretch>
        </p:blipFill>
        <p:spPr>
          <a:xfrm>
            <a:off x="541153" y="275577"/>
            <a:ext cx="3051901" cy="810946"/>
          </a:xfrm>
          <a:prstGeom prst="rect">
            <a:avLst/>
          </a:prstGeom>
        </p:spPr>
      </p:pic>
      <p:sp>
        <p:nvSpPr>
          <p:cNvPr id="7" name="Slide Number Placeholder 6">
            <a:extLst>
              <a:ext uri="{FF2B5EF4-FFF2-40B4-BE49-F238E27FC236}">
                <a16:creationId xmlns:a16="http://schemas.microsoft.com/office/drawing/2014/main" id="{702C7F76-2B0A-D450-0FA1-23EBBD176A8B}"/>
              </a:ext>
            </a:extLst>
          </p:cNvPr>
          <p:cNvSpPr>
            <a:spLocks noGrp="1"/>
          </p:cNvSpPr>
          <p:nvPr>
            <p:ph type="sldNum" sz="quarter" idx="12"/>
          </p:nvPr>
        </p:nvSpPr>
        <p:spPr>
          <a:xfrm>
            <a:off x="10668000" y="6834480"/>
            <a:ext cx="2133600" cy="365125"/>
          </a:xfrm>
        </p:spPr>
        <p:txBody>
          <a:bodyPr/>
          <a:lstStyle/>
          <a:p>
            <a:fld id="{6CB18C70-803E-428A-BAB3-289BE172EF8D}" type="slidenum">
              <a:rPr lang="en-US" sz="2000" smtClean="0">
                <a:solidFill>
                  <a:schemeClr val="bg1"/>
                </a:solidFill>
                <a:latin typeface="Montserrat" pitchFamily="2" charset="77"/>
              </a:rPr>
              <a:t>6</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425779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trategies"/>
        <p:cNvGrpSpPr/>
        <p:nvPr/>
      </p:nvGrpSpPr>
      <p:grpSpPr>
        <a:xfrm>
          <a:off x="0" y="0"/>
          <a:ext cx="0" cy="0"/>
          <a:chOff x="0" y="0"/>
          <a:chExt cx="0" cy="0"/>
        </a:xfrm>
      </p:grpSpPr>
      <p:sp>
        <p:nvSpPr>
          <p:cNvPr id="2" name="Rectangle 1"/>
          <p:cNvSpPr/>
          <p:nvPr/>
        </p:nvSpPr>
        <p:spPr>
          <a:xfrm>
            <a:off x="971550" y="866775"/>
            <a:ext cx="5676900" cy="876300"/>
          </a:xfrm>
          <a:prstGeom prst="rect">
            <a:avLst/>
          </a:prstGeom>
        </p:spPr>
        <p:txBody>
          <a:bodyPr spcFirstLastPara="0" lIns="95250" tIns="95250" rIns="95250" bIns="0" anchor="t"/>
          <a:lstStyle/>
          <a:p>
            <a:pPr algn="l" hangingPunct="0">
              <a:lnSpc>
                <a:spcPct val="100000"/>
              </a:lnSpc>
            </a:pPr>
            <a:r>
              <a:rPr sz="4500" b="1">
                <a:solidFill>
                  <a:srgbClr val="292929"/>
                </a:solidFill>
                <a:latin typeface="Montserrat"/>
                <a:ea typeface="+mn-ea"/>
                <a:cs typeface="Montserrat"/>
              </a:rPr>
              <a:t>Today's Agenda</a:t>
            </a:r>
          </a:p>
        </p:txBody>
      </p:sp>
      <p:pic>
        <p:nvPicPr>
          <p:cNvPr id="3" name="Shape-1"/>
          <p:cNvPicPr>
            <a:picLocks noChangeAspect="1"/>
          </p:cNvPicPr>
          <p:nvPr/>
        </p:nvPicPr>
        <p:blipFill>
          <a:blip r:embed="rId3"/>
          <a:stretch>
            <a:fillRect/>
          </a:stretch>
        </p:blipFill>
        <p:spPr>
          <a:xfrm>
            <a:off x="7482659" y="-1"/>
            <a:ext cx="5614216" cy="7315201"/>
          </a:xfrm>
          <a:prstGeom prst="rect">
            <a:avLst/>
          </a:prstGeom>
        </p:spPr>
      </p:pic>
      <p:pic>
        <p:nvPicPr>
          <p:cNvPr id="4" name="Shape7"/>
          <p:cNvPicPr>
            <a:picLocks noChangeAspect="1"/>
          </p:cNvPicPr>
          <p:nvPr/>
        </p:nvPicPr>
        <p:blipFill>
          <a:blip r:embed="rId4"/>
          <a:stretch>
            <a:fillRect/>
          </a:stretch>
        </p:blipFill>
        <p:spPr>
          <a:xfrm>
            <a:off x="1057275" y="2076450"/>
            <a:ext cx="10891006" cy="1067630"/>
          </a:xfrm>
          <a:prstGeom prst="rect">
            <a:avLst/>
          </a:prstGeom>
          <a:ln>
            <a:solidFill>
              <a:schemeClr val="tx1"/>
            </a:solidFill>
          </a:ln>
        </p:spPr>
      </p:pic>
      <p:pic>
        <p:nvPicPr>
          <p:cNvPr id="5" name="Shape7 copy 1"/>
          <p:cNvPicPr>
            <a:picLocks noChangeAspect="1"/>
          </p:cNvPicPr>
          <p:nvPr/>
        </p:nvPicPr>
        <p:blipFill>
          <a:blip r:embed="rId4"/>
          <a:stretch>
            <a:fillRect/>
          </a:stretch>
        </p:blipFill>
        <p:spPr>
          <a:xfrm>
            <a:off x="1057275" y="3508375"/>
            <a:ext cx="10891006" cy="1067630"/>
          </a:xfrm>
          <a:prstGeom prst="rect">
            <a:avLst/>
          </a:prstGeom>
          <a:ln>
            <a:solidFill>
              <a:schemeClr val="tx1"/>
            </a:solidFill>
          </a:ln>
        </p:spPr>
      </p:pic>
      <p:pic>
        <p:nvPicPr>
          <p:cNvPr id="6" name="Shape7 copy 2"/>
          <p:cNvPicPr>
            <a:picLocks noChangeAspect="1"/>
          </p:cNvPicPr>
          <p:nvPr/>
        </p:nvPicPr>
        <p:blipFill>
          <a:blip r:embed="rId4"/>
          <a:stretch>
            <a:fillRect/>
          </a:stretch>
        </p:blipFill>
        <p:spPr>
          <a:xfrm>
            <a:off x="1057275" y="4940300"/>
            <a:ext cx="10891006" cy="1067630"/>
          </a:xfrm>
          <a:prstGeom prst="rect">
            <a:avLst/>
          </a:prstGeom>
          <a:ln>
            <a:solidFill>
              <a:schemeClr val="tx1"/>
            </a:solidFill>
          </a:ln>
        </p:spPr>
      </p:pic>
      <p:sp>
        <p:nvSpPr>
          <p:cNvPr id="7" name="Rectangle 6"/>
          <p:cNvSpPr/>
          <p:nvPr/>
        </p:nvSpPr>
        <p:spPr>
          <a:xfrm>
            <a:off x="1903475" y="2430746"/>
            <a:ext cx="9465529" cy="409575"/>
          </a:xfrm>
          <a:prstGeom prst="rect">
            <a:avLst/>
          </a:prstGeom>
        </p:spPr>
        <p:txBody>
          <a:bodyPr spcFirstLastPara="0" lIns="95250" tIns="95250" rIns="95250" bIns="0" anchor="t"/>
          <a:lstStyle/>
          <a:p>
            <a:pPr algn="l" hangingPunct="0">
              <a:lnSpc>
                <a:spcPct val="108333"/>
              </a:lnSpc>
            </a:pPr>
            <a:r>
              <a:rPr lang="en-US" sz="1600" dirty="0">
                <a:solidFill>
                  <a:srgbClr val="292929"/>
                </a:solidFill>
                <a:latin typeface="Montserrat"/>
                <a:ea typeface="+mn-ea"/>
                <a:cs typeface="Montserrat"/>
              </a:rPr>
              <a:t>Overview and Background of Monetary Sanctions in the Criminal Legal System</a:t>
            </a:r>
            <a:endParaRPr sz="1600" dirty="0">
              <a:solidFill>
                <a:srgbClr val="292929"/>
              </a:solidFill>
              <a:latin typeface="Montserrat"/>
              <a:ea typeface="+mn-ea"/>
              <a:cs typeface="Montserrat"/>
            </a:endParaRPr>
          </a:p>
        </p:txBody>
      </p:sp>
      <p:sp>
        <p:nvSpPr>
          <p:cNvPr id="8" name="Rectangle 7"/>
          <p:cNvSpPr/>
          <p:nvPr/>
        </p:nvSpPr>
        <p:spPr>
          <a:xfrm>
            <a:off x="1962274" y="3912156"/>
            <a:ext cx="9406730" cy="409575"/>
          </a:xfrm>
          <a:prstGeom prst="rect">
            <a:avLst/>
          </a:prstGeom>
        </p:spPr>
        <p:txBody>
          <a:bodyPr spcFirstLastPara="0" lIns="95250" tIns="95250" rIns="95250" bIns="0" anchor="t"/>
          <a:lstStyle/>
          <a:p>
            <a:pPr algn="l" hangingPunct="0">
              <a:lnSpc>
                <a:spcPct val="108333"/>
              </a:lnSpc>
            </a:pPr>
            <a:r>
              <a:rPr lang="en-US" sz="1600" dirty="0">
                <a:solidFill>
                  <a:srgbClr val="292929"/>
                </a:solidFill>
                <a:latin typeface="Montserrat"/>
                <a:ea typeface="+mn-ea"/>
                <a:cs typeface="Montserrat"/>
              </a:rPr>
              <a:t>Community Corrections Fines and Fees Study</a:t>
            </a:r>
            <a:endParaRPr sz="1600" dirty="0">
              <a:solidFill>
                <a:srgbClr val="292929"/>
              </a:solidFill>
              <a:latin typeface="Montserrat"/>
              <a:ea typeface="+mn-ea"/>
              <a:cs typeface="Montserrat"/>
            </a:endParaRPr>
          </a:p>
        </p:txBody>
      </p:sp>
      <p:sp>
        <p:nvSpPr>
          <p:cNvPr id="9" name="Rectangle 8"/>
          <p:cNvSpPr/>
          <p:nvPr/>
        </p:nvSpPr>
        <p:spPr>
          <a:xfrm>
            <a:off x="2024071" y="5278729"/>
            <a:ext cx="9409841" cy="409575"/>
          </a:xfrm>
          <a:prstGeom prst="rect">
            <a:avLst/>
          </a:prstGeom>
        </p:spPr>
        <p:txBody>
          <a:bodyPr spcFirstLastPara="0" lIns="95250" tIns="95250" rIns="95250" bIns="0" anchor="t"/>
          <a:lstStyle/>
          <a:p>
            <a:pPr algn="l" hangingPunct="0">
              <a:lnSpc>
                <a:spcPct val="108333"/>
              </a:lnSpc>
            </a:pPr>
            <a:r>
              <a:rPr lang="en-US" sz="1600" dirty="0">
                <a:solidFill>
                  <a:srgbClr val="292929"/>
                </a:solidFill>
                <a:latin typeface="Montserrat"/>
                <a:ea typeface="+mn-ea"/>
                <a:cs typeface="Montserrat"/>
              </a:rPr>
              <a:t>Discussion and Next Steps </a:t>
            </a:r>
            <a:r>
              <a:rPr lang="en-US" sz="1600" dirty="0">
                <a:solidFill>
                  <a:srgbClr val="292929"/>
                </a:solidFill>
                <a:latin typeface="Montserrat"/>
                <a:cs typeface="Montserrat"/>
              </a:rPr>
              <a:t>f</a:t>
            </a:r>
            <a:r>
              <a:rPr lang="en-US" sz="1600" dirty="0">
                <a:solidFill>
                  <a:srgbClr val="292929"/>
                </a:solidFill>
                <a:latin typeface="Montserrat"/>
                <a:ea typeface="+mn-ea"/>
                <a:cs typeface="Montserrat"/>
              </a:rPr>
              <a:t>or Research and Policy </a:t>
            </a:r>
            <a:endParaRPr sz="1600" dirty="0">
              <a:solidFill>
                <a:srgbClr val="292929"/>
              </a:solidFill>
              <a:latin typeface="Montserrat"/>
              <a:ea typeface="+mn-ea"/>
              <a:cs typeface="Montserrat"/>
            </a:endParaRPr>
          </a:p>
        </p:txBody>
      </p:sp>
      <p:sp>
        <p:nvSpPr>
          <p:cNvPr id="10" name="Rectangle 9"/>
          <p:cNvSpPr/>
          <p:nvPr/>
        </p:nvSpPr>
        <p:spPr>
          <a:xfrm>
            <a:off x="1233175" y="2235349"/>
            <a:ext cx="601283" cy="742950"/>
          </a:xfrm>
          <a:prstGeom prst="rect">
            <a:avLst/>
          </a:prstGeom>
        </p:spPr>
        <p:txBody>
          <a:bodyPr spcFirstLastPara="0" lIns="95250" tIns="95250" rIns="95250" bIns="0" anchor="t"/>
          <a:lstStyle/>
          <a:p>
            <a:pPr algn="ctr" hangingPunct="0">
              <a:lnSpc>
                <a:spcPct val="100000"/>
              </a:lnSpc>
            </a:pPr>
            <a:r>
              <a:rPr sz="3600" b="1">
                <a:solidFill>
                  <a:srgbClr val="292929"/>
                </a:solidFill>
                <a:latin typeface="Montserrat"/>
                <a:ea typeface="+mn-ea"/>
                <a:cs typeface="Montserrat"/>
              </a:rPr>
              <a:t>1</a:t>
            </a:r>
          </a:p>
        </p:txBody>
      </p:sp>
      <p:sp>
        <p:nvSpPr>
          <p:cNvPr id="11" name="Rectangle 10"/>
          <p:cNvSpPr/>
          <p:nvPr/>
        </p:nvSpPr>
        <p:spPr>
          <a:xfrm>
            <a:off x="1233175" y="3739727"/>
            <a:ext cx="601283" cy="742950"/>
          </a:xfrm>
          <a:prstGeom prst="rect">
            <a:avLst/>
          </a:prstGeom>
        </p:spPr>
        <p:txBody>
          <a:bodyPr spcFirstLastPara="0" lIns="95250" tIns="95250" rIns="95250" bIns="0" anchor="t"/>
          <a:lstStyle/>
          <a:p>
            <a:pPr algn="ctr" hangingPunct="0">
              <a:lnSpc>
                <a:spcPct val="100000"/>
              </a:lnSpc>
            </a:pPr>
            <a:r>
              <a:rPr sz="3600" b="1">
                <a:solidFill>
                  <a:srgbClr val="292929"/>
                </a:solidFill>
                <a:latin typeface="Montserrat"/>
                <a:ea typeface="+mn-ea"/>
                <a:cs typeface="Montserrat"/>
              </a:rPr>
              <a:t>2</a:t>
            </a:r>
          </a:p>
        </p:txBody>
      </p:sp>
      <p:sp>
        <p:nvSpPr>
          <p:cNvPr id="12" name="Rectangle 11"/>
          <p:cNvSpPr/>
          <p:nvPr/>
        </p:nvSpPr>
        <p:spPr>
          <a:xfrm>
            <a:off x="1233175" y="5117783"/>
            <a:ext cx="601283" cy="742950"/>
          </a:xfrm>
          <a:prstGeom prst="rect">
            <a:avLst/>
          </a:prstGeom>
        </p:spPr>
        <p:txBody>
          <a:bodyPr spcFirstLastPara="0" lIns="95250" tIns="95250" rIns="95250" bIns="0" anchor="t"/>
          <a:lstStyle/>
          <a:p>
            <a:pPr algn="ctr" hangingPunct="0">
              <a:lnSpc>
                <a:spcPct val="100000"/>
              </a:lnSpc>
            </a:pPr>
            <a:r>
              <a:rPr sz="3600" b="1">
                <a:solidFill>
                  <a:srgbClr val="292929"/>
                </a:solidFill>
                <a:latin typeface="Montserrat"/>
                <a:ea typeface="+mn-ea"/>
                <a:cs typeface="Montserrat"/>
              </a:rPr>
              <a:t>3</a:t>
            </a:r>
          </a:p>
        </p:txBody>
      </p:sp>
      <p:sp>
        <p:nvSpPr>
          <p:cNvPr id="13" name="Slide Number Placeholder 12">
            <a:extLst>
              <a:ext uri="{FF2B5EF4-FFF2-40B4-BE49-F238E27FC236}">
                <a16:creationId xmlns:a16="http://schemas.microsoft.com/office/drawing/2014/main" id="{E80547E1-DBC4-AD00-DD00-3DD0CF1BFC3A}"/>
              </a:ext>
            </a:extLst>
          </p:cNvPr>
          <p:cNvSpPr>
            <a:spLocks noGrp="1"/>
          </p:cNvSpPr>
          <p:nvPr>
            <p:ph type="sldNum" sz="quarter" idx="12"/>
          </p:nvPr>
        </p:nvSpPr>
        <p:spPr>
          <a:xfrm>
            <a:off x="10731500" y="6737350"/>
            <a:ext cx="2133600" cy="365125"/>
          </a:xfrm>
        </p:spPr>
        <p:txBody>
          <a:bodyPr/>
          <a:lstStyle/>
          <a:p>
            <a:fld id="{6CB18C70-803E-428A-BAB3-289BE172EF8D}" type="slidenum">
              <a:rPr lang="en-US" sz="2000" smtClean="0">
                <a:solidFill>
                  <a:schemeClr val="bg1"/>
                </a:solidFill>
                <a:latin typeface="Montserrat" pitchFamily="2" charset="77"/>
              </a:rPr>
              <a:t>7</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29D783E-CBDD-DE40-9DFC-0792267F59F7}"/>
              </a:ext>
            </a:extLst>
          </p:cNvPr>
          <p:cNvGraphicFramePr>
            <a:graphicFrameLocks noGrp="1"/>
          </p:cNvGraphicFramePr>
          <p:nvPr>
            <p:ph idx="1"/>
            <p:extLst>
              <p:ext uri="{D42A27DB-BD31-4B8C-83A1-F6EECF244321}">
                <p14:modId xmlns:p14="http://schemas.microsoft.com/office/powerpoint/2010/main" val="1688037176"/>
              </p:ext>
            </p:extLst>
          </p:nvPr>
        </p:nvGraphicFramePr>
        <p:xfrm>
          <a:off x="445169" y="288758"/>
          <a:ext cx="12296273" cy="6557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Shape-1">
            <a:extLst>
              <a:ext uri="{FF2B5EF4-FFF2-40B4-BE49-F238E27FC236}">
                <a16:creationId xmlns:a16="http://schemas.microsoft.com/office/drawing/2014/main" id="{6223B7F4-B391-F232-9955-5509753ADEAD}"/>
              </a:ext>
            </a:extLst>
          </p:cNvPr>
          <p:cNvPicPr>
            <a:picLocks noChangeAspect="1"/>
          </p:cNvPicPr>
          <p:nvPr/>
        </p:nvPicPr>
        <p:blipFill>
          <a:blip r:embed="rId8"/>
          <a:stretch>
            <a:fillRect/>
          </a:stretch>
        </p:blipFill>
        <p:spPr>
          <a:xfrm rot="16200000">
            <a:off x="8969836" y="3273885"/>
            <a:ext cx="7315200" cy="767429"/>
          </a:xfrm>
          <a:prstGeom prst="rect">
            <a:avLst/>
          </a:prstGeom>
        </p:spPr>
      </p:pic>
      <p:pic>
        <p:nvPicPr>
          <p:cNvPr id="5" name="image">
            <a:extLst>
              <a:ext uri="{FF2B5EF4-FFF2-40B4-BE49-F238E27FC236}">
                <a16:creationId xmlns:a16="http://schemas.microsoft.com/office/drawing/2014/main" id="{5B53BB60-A081-3C2B-A4DA-70E2C1C5D32E}"/>
              </a:ext>
            </a:extLst>
          </p:cNvPr>
          <p:cNvPicPr/>
          <p:nvPr/>
        </p:nvPicPr>
        <p:blipFill rotWithShape="1">
          <a:blip r:embed="rId9"/>
          <a:stretch>
            <a:fillRect/>
          </a:stretch>
        </p:blipFill>
        <p:spPr>
          <a:xfrm>
            <a:off x="541153" y="275577"/>
            <a:ext cx="3051901" cy="810946"/>
          </a:xfrm>
          <a:prstGeom prst="rect">
            <a:avLst/>
          </a:prstGeom>
        </p:spPr>
      </p:pic>
      <p:sp>
        <p:nvSpPr>
          <p:cNvPr id="6" name="Slide Number Placeholder 5">
            <a:extLst>
              <a:ext uri="{FF2B5EF4-FFF2-40B4-BE49-F238E27FC236}">
                <a16:creationId xmlns:a16="http://schemas.microsoft.com/office/drawing/2014/main" id="{18CA6BE2-B2DF-8007-1DC3-7E8B8B86AC2C}"/>
              </a:ext>
            </a:extLst>
          </p:cNvPr>
          <p:cNvSpPr>
            <a:spLocks noGrp="1"/>
          </p:cNvSpPr>
          <p:nvPr>
            <p:ph type="sldNum" sz="quarter" idx="12"/>
          </p:nvPr>
        </p:nvSpPr>
        <p:spPr>
          <a:xfrm>
            <a:off x="10742697" y="6769603"/>
            <a:ext cx="2133600" cy="365125"/>
          </a:xfrm>
        </p:spPr>
        <p:txBody>
          <a:bodyPr/>
          <a:lstStyle/>
          <a:p>
            <a:fld id="{DF6943E6-0357-1B40-8726-50F09ABBA837}" type="slidenum">
              <a:rPr lang="en-US" sz="2000" smtClean="0">
                <a:solidFill>
                  <a:schemeClr val="bg1"/>
                </a:solidFill>
                <a:latin typeface="Montserrat" pitchFamily="2" charset="77"/>
              </a:rPr>
              <a:pPr/>
              <a:t>8</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80130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Cover">
          <a:extLst>
            <a:ext uri="{FF2B5EF4-FFF2-40B4-BE49-F238E27FC236}">
              <a16:creationId xmlns:a16="http://schemas.microsoft.com/office/drawing/2014/main" id="{04079860-5B2C-AC2F-B17A-4842DB29A078}"/>
            </a:ext>
          </a:extLst>
        </p:cNvPr>
        <p:cNvGrpSpPr/>
        <p:nvPr/>
      </p:nvGrpSpPr>
      <p:grpSpPr>
        <a:xfrm>
          <a:off x="0" y="0"/>
          <a:ext cx="0" cy="0"/>
          <a:chOff x="0" y="0"/>
          <a:chExt cx="0" cy="0"/>
        </a:xfrm>
      </p:grpSpPr>
      <p:pic>
        <p:nvPicPr>
          <p:cNvPr id="3" name="Shape-1">
            <a:extLst>
              <a:ext uri="{FF2B5EF4-FFF2-40B4-BE49-F238E27FC236}">
                <a16:creationId xmlns:a16="http://schemas.microsoft.com/office/drawing/2014/main" id="{CE8918A6-8554-2225-4719-8DDDED829B20}"/>
              </a:ext>
            </a:extLst>
          </p:cNvPr>
          <p:cNvPicPr>
            <a:picLocks noChangeAspect="1"/>
          </p:cNvPicPr>
          <p:nvPr/>
        </p:nvPicPr>
        <p:blipFill>
          <a:blip r:embed="rId2"/>
          <a:stretch>
            <a:fillRect/>
          </a:stretch>
        </p:blipFill>
        <p:spPr>
          <a:xfrm rot="16200000">
            <a:off x="8969836" y="3273885"/>
            <a:ext cx="7315200" cy="767429"/>
          </a:xfrm>
          <a:prstGeom prst="rect">
            <a:avLst/>
          </a:prstGeom>
        </p:spPr>
      </p:pic>
      <p:sp>
        <p:nvSpPr>
          <p:cNvPr id="4" name="Rectangle 3">
            <a:extLst>
              <a:ext uri="{FF2B5EF4-FFF2-40B4-BE49-F238E27FC236}">
                <a16:creationId xmlns:a16="http://schemas.microsoft.com/office/drawing/2014/main" id="{4B31FE2D-0E4D-F756-52A7-3D936E64E70B}"/>
              </a:ext>
            </a:extLst>
          </p:cNvPr>
          <p:cNvSpPr/>
          <p:nvPr/>
        </p:nvSpPr>
        <p:spPr>
          <a:xfrm>
            <a:off x="4637418" y="1030778"/>
            <a:ext cx="3849492" cy="1131276"/>
          </a:xfrm>
          <a:prstGeom prst="rect">
            <a:avLst/>
          </a:prstGeom>
        </p:spPr>
        <p:txBody>
          <a:bodyPr spcFirstLastPara="0" lIns="95250" tIns="95250" rIns="95250" bIns="0" anchor="t"/>
          <a:lstStyle/>
          <a:p>
            <a:pPr algn="l" hangingPunct="0">
              <a:lnSpc>
                <a:spcPct val="100000"/>
              </a:lnSpc>
            </a:pPr>
            <a:r>
              <a:rPr lang="en-US" sz="4800" b="1" dirty="0">
                <a:solidFill>
                  <a:srgbClr val="292929"/>
                </a:solidFill>
                <a:latin typeface="Montserrat"/>
                <a:ea typeface="+mn-ea"/>
                <a:cs typeface="Montserrat"/>
              </a:rPr>
              <a:t>Restitution</a:t>
            </a:r>
            <a:endParaRPr sz="4800" b="1" dirty="0">
              <a:solidFill>
                <a:srgbClr val="292929"/>
              </a:solidFill>
              <a:latin typeface="Montserrat"/>
              <a:ea typeface="+mn-ea"/>
              <a:cs typeface="Montserrat"/>
            </a:endParaRPr>
          </a:p>
        </p:txBody>
      </p:sp>
      <p:pic>
        <p:nvPicPr>
          <p:cNvPr id="5" name="image">
            <a:extLst>
              <a:ext uri="{FF2B5EF4-FFF2-40B4-BE49-F238E27FC236}">
                <a16:creationId xmlns:a16="http://schemas.microsoft.com/office/drawing/2014/main" id="{877FBA4C-D8F6-8D05-909E-0B509D0CE694}"/>
              </a:ext>
            </a:extLst>
          </p:cNvPr>
          <p:cNvPicPr/>
          <p:nvPr/>
        </p:nvPicPr>
        <p:blipFill rotWithShape="1">
          <a:blip r:embed="rId3"/>
          <a:stretch>
            <a:fillRect/>
          </a:stretch>
        </p:blipFill>
        <p:spPr>
          <a:xfrm>
            <a:off x="541153" y="275577"/>
            <a:ext cx="2905432" cy="751366"/>
          </a:xfrm>
          <a:prstGeom prst="rect">
            <a:avLst/>
          </a:prstGeom>
        </p:spPr>
      </p:pic>
      <p:sp>
        <p:nvSpPr>
          <p:cNvPr id="6" name="TextBox 5">
            <a:extLst>
              <a:ext uri="{FF2B5EF4-FFF2-40B4-BE49-F238E27FC236}">
                <a16:creationId xmlns:a16="http://schemas.microsoft.com/office/drawing/2014/main" id="{FF40C675-7288-1255-F955-F77EF3140F1C}"/>
              </a:ext>
            </a:extLst>
          </p:cNvPr>
          <p:cNvSpPr txBox="1"/>
          <p:nvPr/>
        </p:nvSpPr>
        <p:spPr>
          <a:xfrm>
            <a:off x="1183341" y="2162054"/>
            <a:ext cx="10757647"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ontserrat" pitchFamily="2" charset="77"/>
              </a:rPr>
              <a:t>Restoration</a:t>
            </a:r>
          </a:p>
          <a:p>
            <a:pPr marL="285750" indent="-285750">
              <a:buFont typeface="Arial" panose="020B0604020202020204" pitchFamily="34" charset="0"/>
              <a:buChar char="•"/>
            </a:pPr>
            <a:endParaRPr lang="en-US" sz="3600" dirty="0">
              <a:latin typeface="Montserrat" pitchFamily="2" charset="77"/>
            </a:endParaRPr>
          </a:p>
          <a:p>
            <a:pPr marL="285750" indent="-285750">
              <a:buFont typeface="Arial" panose="020B0604020202020204" pitchFamily="34" charset="0"/>
              <a:buChar char="•"/>
            </a:pPr>
            <a:r>
              <a:rPr lang="en-US" sz="3600" dirty="0">
                <a:latin typeface="Montserrat" pitchFamily="2" charset="77"/>
              </a:rPr>
              <a:t>Recovery / Recouping Costs</a:t>
            </a:r>
          </a:p>
          <a:p>
            <a:pPr marL="285750" indent="-285750">
              <a:buFont typeface="Arial" panose="020B0604020202020204" pitchFamily="34" charset="0"/>
              <a:buChar char="•"/>
            </a:pPr>
            <a:endParaRPr lang="en-US" sz="3600" dirty="0">
              <a:latin typeface="Montserrat" pitchFamily="2" charset="77"/>
            </a:endParaRPr>
          </a:p>
          <a:p>
            <a:pPr marL="285750" indent="-285750">
              <a:buFont typeface="Arial" panose="020B0604020202020204" pitchFamily="34" charset="0"/>
              <a:buChar char="•"/>
            </a:pPr>
            <a:r>
              <a:rPr lang="en-US" sz="3600" dirty="0">
                <a:latin typeface="Montserrat" pitchFamily="2" charset="77"/>
              </a:rPr>
              <a:t>Individuals and Businesses</a:t>
            </a:r>
          </a:p>
        </p:txBody>
      </p:sp>
      <p:sp>
        <p:nvSpPr>
          <p:cNvPr id="9" name="Slide Number Placeholder 8">
            <a:extLst>
              <a:ext uri="{FF2B5EF4-FFF2-40B4-BE49-F238E27FC236}">
                <a16:creationId xmlns:a16="http://schemas.microsoft.com/office/drawing/2014/main" id="{47CC3822-D254-50F8-8967-1078E8688CF8}"/>
              </a:ext>
            </a:extLst>
          </p:cNvPr>
          <p:cNvSpPr>
            <a:spLocks noGrp="1"/>
          </p:cNvSpPr>
          <p:nvPr>
            <p:ph type="sldNum" sz="quarter" idx="12"/>
          </p:nvPr>
        </p:nvSpPr>
        <p:spPr>
          <a:xfrm>
            <a:off x="10665541" y="6741557"/>
            <a:ext cx="2133600" cy="365125"/>
          </a:xfrm>
        </p:spPr>
        <p:txBody>
          <a:bodyPr/>
          <a:lstStyle/>
          <a:p>
            <a:fld id="{6CB18C70-803E-428A-BAB3-289BE172EF8D}" type="slidenum">
              <a:rPr lang="en-US" sz="2000" smtClean="0">
                <a:solidFill>
                  <a:schemeClr val="bg1"/>
                </a:solidFill>
                <a:latin typeface="Montserrat" pitchFamily="2" charset="77"/>
              </a:rPr>
              <a:t>9</a:t>
            </a:fld>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3870895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2945</Words>
  <Application>Microsoft Macintosh PowerPoint</Application>
  <PresentationFormat>Custom</PresentationFormat>
  <Paragraphs>711</Paragraphs>
  <Slides>50</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Open Sans</vt:lpstr>
      <vt:lpstr>Aptos</vt:lpstr>
      <vt:lpstr>Arial</vt:lpstr>
      <vt:lpstr>Helvetica Neue</vt:lpstr>
      <vt:lpstr>Montserrat</vt:lpstr>
      <vt:lpstr>inherit</vt:lpstr>
      <vt:lpstr>Times New Roman</vt:lpstr>
      <vt:lpstr>Georgia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 of Respondents Who Agreed Their Agency Culture  Involves Trying to Collect as Many Fees as Possible </vt:lpstr>
      <vt:lpstr>Fines and Fees in Community Supervision </vt:lpstr>
      <vt:lpstr>Fines and Fees in Community Supervision </vt:lpstr>
      <vt:lpstr>Percentage of Respondents Reporting They "Almost Never" or "Never" Request Financial Waivers </vt:lpstr>
      <vt:lpstr>Potential Consequences for Nonpayment</vt:lpstr>
      <vt:lpstr>PowerPoint Presentation</vt:lpstr>
      <vt:lpstr>PowerPoint Presentation</vt:lpstr>
      <vt:lpstr>Challenges </vt:lpstr>
      <vt:lpstr>Challenges – Meeting the Conditions  </vt:lpstr>
      <vt:lpstr>Challenges – Pushing Money Around </vt:lpstr>
      <vt:lpstr>Challenges – Finding Money </vt:lpstr>
      <vt:lpstr>Challenges - Threats </vt:lpstr>
      <vt:lpstr>PowerPoint Presentation</vt:lpstr>
      <vt:lpstr>Key Findings </vt:lpstr>
      <vt:lpstr>PowerPoint Presentation</vt:lpstr>
      <vt:lpstr>PowerPoint Presentation</vt:lpstr>
      <vt:lpstr>Recommendations</vt:lpstr>
      <vt:lpstr>PowerPoint Presentation</vt:lpstr>
      <vt:lpstr>References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2025-04-04T21:27:22Z</dcterms:created>
  <dcterms:modified xsi:type="dcterms:W3CDTF">2025-04-21T21:33:14Z</dcterms:modified>
</cp:coreProperties>
</file>